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256" r:id="rId2"/>
    <p:sldId id="257" r:id="rId3"/>
    <p:sldId id="277" r:id="rId4"/>
    <p:sldId id="262" r:id="rId5"/>
    <p:sldId id="278" r:id="rId6"/>
    <p:sldId id="279" r:id="rId7"/>
    <p:sldId id="281" r:id="rId8"/>
    <p:sldId id="282" r:id="rId9"/>
    <p:sldId id="271" r:id="rId10"/>
    <p:sldId id="272" r:id="rId11"/>
    <p:sldId id="266" r:id="rId12"/>
    <p:sldId id="267" r:id="rId13"/>
    <p:sldId id="270" r:id="rId14"/>
    <p:sldId id="261" r:id="rId15"/>
    <p:sldId id="275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4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Структура затрат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781407331898069"/>
          <c:y val="9.1342917877791502E-2"/>
          <c:w val="0.41378502283096003"/>
          <c:h val="0.67807153367623718"/>
        </c:manualLayout>
      </c:layout>
      <c:pieChart>
        <c:varyColors val="1"/>
        <c:ser>
          <c:idx val="0"/>
          <c:order val="0"/>
          <c:tx>
            <c:strRef>
              <c:f>'стр затрат'!$A$3</c:f>
              <c:strCache>
                <c:ptCount val="1"/>
                <c:pt idx="0">
                  <c:v>Структура затрат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D-486D-9FB8-1F73A28D47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D-486D-9FB8-1F73A28D47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D-486D-9FB8-1F73A28D47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D-486D-9FB8-1F73A28D47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BD-486D-9FB8-1F73A28D47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BD-486D-9FB8-1F73A28D47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3BD-486D-9FB8-1F73A28D4702}"/>
              </c:ext>
            </c:extLst>
          </c:dPt>
          <c:cat>
            <c:strRef>
              <c:f>'стр затрат'!$A$4:$A$10</c:f>
              <c:strCache>
                <c:ptCount val="7"/>
                <c:pt idx="0">
                  <c:v>з/п админ персонала</c:v>
                </c:pt>
                <c:pt idx="1">
                  <c:v>аренда</c:v>
                </c:pt>
                <c:pt idx="2">
                  <c:v>сырье</c:v>
                </c:pt>
                <c:pt idx="3">
                  <c:v>з/п переменная часть</c:v>
                </c:pt>
                <c:pt idx="4">
                  <c:v>ремонт и обслуживание</c:v>
                </c:pt>
                <c:pt idx="5">
                  <c:v>налоги</c:v>
                </c:pt>
                <c:pt idx="6">
                  <c:v>прочие расходы</c:v>
                </c:pt>
              </c:strCache>
            </c:strRef>
          </c:cat>
          <c:val>
            <c:numRef>
              <c:f>'стр затрат'!$B$4:$B$10</c:f>
              <c:numCache>
                <c:formatCode>0.00%</c:formatCode>
                <c:ptCount val="7"/>
                <c:pt idx="0">
                  <c:v>2.3828769458289462E-2</c:v>
                </c:pt>
                <c:pt idx="1">
                  <c:v>5.1061648839191703E-2</c:v>
                </c:pt>
                <c:pt idx="2">
                  <c:v>0.60508053874442169</c:v>
                </c:pt>
                <c:pt idx="3">
                  <c:v>0.16339727628541345</c:v>
                </c:pt>
                <c:pt idx="4">
                  <c:v>2.9880520431823297E-2</c:v>
                </c:pt>
                <c:pt idx="5">
                  <c:v>2.843752580031645E-2</c:v>
                </c:pt>
                <c:pt idx="6">
                  <c:v>9.8313720440543859E-2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BD-486D-9FB8-1F73A28D4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60236220472441"/>
          <c:y val="0.73195459120253348"/>
          <c:w val="0.79003337082864655"/>
          <c:h val="0.24241125605436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anchor="b" anchorCtr="0"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0B3EB-1D80-4C32-BC73-E6CA7C52060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3AD648-E562-4B57-AB9A-38A5A68328C2}">
      <dgm:prSet phldrT="[Текст]"/>
      <dgm:spPr/>
      <dgm:t>
        <a:bodyPr/>
        <a:lstStyle/>
        <a:p>
          <a:r>
            <a:rPr lang="ru-RU" dirty="0"/>
            <a:t>Производство фанеры – 60% рынка</a:t>
          </a:r>
        </a:p>
      </dgm:t>
    </dgm:pt>
    <dgm:pt modelId="{333EDAEE-7CE4-411A-86CD-105CFC2188F5}" type="parTrans" cxnId="{9492F567-08A6-4D46-9D00-D99C8A980829}">
      <dgm:prSet/>
      <dgm:spPr/>
      <dgm:t>
        <a:bodyPr/>
        <a:lstStyle/>
        <a:p>
          <a:endParaRPr lang="ru-RU"/>
        </a:p>
      </dgm:t>
    </dgm:pt>
    <dgm:pt modelId="{133FF6E1-98D0-4B33-92E2-CC71157C5BD0}" type="sibTrans" cxnId="{9492F567-08A6-4D46-9D00-D99C8A980829}">
      <dgm:prSet/>
      <dgm:spPr/>
      <dgm:t>
        <a:bodyPr/>
        <a:lstStyle/>
        <a:p>
          <a:endParaRPr lang="ru-RU"/>
        </a:p>
      </dgm:t>
    </dgm:pt>
    <dgm:pt modelId="{CBB80903-015E-4C3F-976D-4A502340FAA7}">
      <dgm:prSet phldrT="[Текст]"/>
      <dgm:spPr/>
      <dgm:t>
        <a:bodyPr/>
        <a:lstStyle/>
        <a:p>
          <a:r>
            <a:rPr lang="ru-RU" dirty="0"/>
            <a:t>Мебельная промышленность 25% рынка</a:t>
          </a:r>
        </a:p>
      </dgm:t>
    </dgm:pt>
    <dgm:pt modelId="{FC987C5D-2B8F-40EB-863D-98EB1CBC5F8B}" type="parTrans" cxnId="{055CA5BB-2F37-4E1E-81A6-C24891B200C9}">
      <dgm:prSet/>
      <dgm:spPr/>
      <dgm:t>
        <a:bodyPr/>
        <a:lstStyle/>
        <a:p>
          <a:endParaRPr lang="ru-RU"/>
        </a:p>
      </dgm:t>
    </dgm:pt>
    <dgm:pt modelId="{3649C071-94F9-4E61-A7D6-71D857E4CCE3}" type="sibTrans" cxnId="{055CA5BB-2F37-4E1E-81A6-C24891B200C9}">
      <dgm:prSet/>
      <dgm:spPr/>
      <dgm:t>
        <a:bodyPr/>
        <a:lstStyle/>
        <a:p>
          <a:endParaRPr lang="ru-RU"/>
        </a:p>
      </dgm:t>
    </dgm:pt>
    <dgm:pt modelId="{76718840-B4F0-4E4B-B6C0-DF7C1EC67864}">
      <dgm:prSet phldrT="[Текст]"/>
      <dgm:spPr/>
      <dgm:t>
        <a:bodyPr/>
        <a:lstStyle/>
        <a:p>
          <a:r>
            <a:rPr lang="ru-RU" dirty="0"/>
            <a:t>Строительство и отделка 15% рынка</a:t>
          </a:r>
        </a:p>
      </dgm:t>
    </dgm:pt>
    <dgm:pt modelId="{A4C5EA3A-622C-4F94-BD14-A803243B1B7B}" type="parTrans" cxnId="{0C53BA3D-DFD2-4B62-A64D-0E037C95A7B8}">
      <dgm:prSet/>
      <dgm:spPr/>
      <dgm:t>
        <a:bodyPr/>
        <a:lstStyle/>
        <a:p>
          <a:endParaRPr lang="ru-RU"/>
        </a:p>
      </dgm:t>
    </dgm:pt>
    <dgm:pt modelId="{E8EA17D3-F1FB-49C6-B1C2-96B8376B209F}" type="sibTrans" cxnId="{0C53BA3D-DFD2-4B62-A64D-0E037C95A7B8}">
      <dgm:prSet/>
      <dgm:spPr/>
      <dgm:t>
        <a:bodyPr/>
        <a:lstStyle/>
        <a:p>
          <a:endParaRPr lang="ru-RU"/>
        </a:p>
      </dgm:t>
    </dgm:pt>
    <dgm:pt modelId="{FEA93189-04B5-46E2-857F-D74111D17015}" type="pres">
      <dgm:prSet presAssocID="{1160B3EB-1D80-4C32-BC73-E6CA7C520606}" presName="linear" presStyleCnt="0">
        <dgm:presLayoutVars>
          <dgm:dir/>
          <dgm:resizeHandles val="exact"/>
        </dgm:presLayoutVars>
      </dgm:prSet>
      <dgm:spPr/>
    </dgm:pt>
    <dgm:pt modelId="{4D8026AB-F3C5-4929-B3E7-6DF08A1F525D}" type="pres">
      <dgm:prSet presAssocID="{563AD648-E562-4B57-AB9A-38A5A68328C2}" presName="comp" presStyleCnt="0"/>
      <dgm:spPr/>
    </dgm:pt>
    <dgm:pt modelId="{689E16C9-74A4-4D8A-9ECF-EC6460306400}" type="pres">
      <dgm:prSet presAssocID="{563AD648-E562-4B57-AB9A-38A5A68328C2}" presName="box" presStyleLbl="node1" presStyleIdx="0" presStyleCnt="3" custLinFactNeighborX="435" custLinFactNeighborY="-16897"/>
      <dgm:spPr/>
    </dgm:pt>
    <dgm:pt modelId="{8F037265-FFD3-4303-84DD-5D7451EE5D70}" type="pres">
      <dgm:prSet presAssocID="{563AD648-E562-4B57-AB9A-38A5A68328C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Головоломка"/>
        </a:ext>
      </dgm:extLst>
    </dgm:pt>
    <dgm:pt modelId="{513BC92C-1564-4904-A17A-76D18D875EFC}" type="pres">
      <dgm:prSet presAssocID="{563AD648-E562-4B57-AB9A-38A5A68328C2}" presName="text" presStyleLbl="node1" presStyleIdx="0" presStyleCnt="3">
        <dgm:presLayoutVars>
          <dgm:bulletEnabled val="1"/>
        </dgm:presLayoutVars>
      </dgm:prSet>
      <dgm:spPr/>
    </dgm:pt>
    <dgm:pt modelId="{E6EC1397-8E6F-47F8-BE1E-DE36E128893A}" type="pres">
      <dgm:prSet presAssocID="{133FF6E1-98D0-4B33-92E2-CC71157C5BD0}" presName="spacer" presStyleCnt="0"/>
      <dgm:spPr/>
    </dgm:pt>
    <dgm:pt modelId="{92DFAE9A-1DB4-4E0E-9556-B61F533CDC5A}" type="pres">
      <dgm:prSet presAssocID="{CBB80903-015E-4C3F-976D-4A502340FAA7}" presName="comp" presStyleCnt="0"/>
      <dgm:spPr/>
    </dgm:pt>
    <dgm:pt modelId="{FA15DBB3-9243-42C6-B55F-664C8883666F}" type="pres">
      <dgm:prSet presAssocID="{CBB80903-015E-4C3F-976D-4A502340FAA7}" presName="box" presStyleLbl="node1" presStyleIdx="1" presStyleCnt="3"/>
      <dgm:spPr/>
    </dgm:pt>
    <dgm:pt modelId="{AC98A9A2-52B8-431A-BA97-9DE98A677A46}" type="pres">
      <dgm:prSet presAssocID="{CBB80903-015E-4C3F-976D-4A502340FAA7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Стол и стулья"/>
        </a:ext>
      </dgm:extLst>
    </dgm:pt>
    <dgm:pt modelId="{2B00E805-2DD5-418D-B2E6-0D8C339F69AD}" type="pres">
      <dgm:prSet presAssocID="{CBB80903-015E-4C3F-976D-4A502340FAA7}" presName="text" presStyleLbl="node1" presStyleIdx="1" presStyleCnt="3">
        <dgm:presLayoutVars>
          <dgm:bulletEnabled val="1"/>
        </dgm:presLayoutVars>
      </dgm:prSet>
      <dgm:spPr/>
    </dgm:pt>
    <dgm:pt modelId="{449BE206-68E8-44B7-B994-9300E54E5620}" type="pres">
      <dgm:prSet presAssocID="{3649C071-94F9-4E61-A7D6-71D857E4CCE3}" presName="spacer" presStyleCnt="0"/>
      <dgm:spPr/>
    </dgm:pt>
    <dgm:pt modelId="{92BEA229-3E89-48F7-BBEA-3CF69B557696}" type="pres">
      <dgm:prSet presAssocID="{76718840-B4F0-4E4B-B6C0-DF7C1EC67864}" presName="comp" presStyleCnt="0"/>
      <dgm:spPr/>
    </dgm:pt>
    <dgm:pt modelId="{F2B84C03-37BB-4A5C-9EFE-06B401656A3A}" type="pres">
      <dgm:prSet presAssocID="{76718840-B4F0-4E4B-B6C0-DF7C1EC67864}" presName="box" presStyleLbl="node1" presStyleIdx="2" presStyleCnt="3"/>
      <dgm:spPr/>
    </dgm:pt>
    <dgm:pt modelId="{22FFF497-1882-4CE5-AD57-AD0AB0C7E04E}" type="pres">
      <dgm:prSet presAssocID="{76718840-B4F0-4E4B-B6C0-DF7C1EC67864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</dgm:spPr>
      <dgm:extLst>
        <a:ext uri="{E40237B7-FDA0-4F09-8148-C483321AD2D9}">
          <dgm14:cNvPr xmlns:dgm14="http://schemas.microsoft.com/office/drawing/2010/diagram" id="0" name="" descr="Молоток"/>
        </a:ext>
      </dgm:extLst>
    </dgm:pt>
    <dgm:pt modelId="{23823E27-EFDE-4C73-9122-C0FB52BF783B}" type="pres">
      <dgm:prSet presAssocID="{76718840-B4F0-4E4B-B6C0-DF7C1EC67864}" presName="text" presStyleLbl="node1" presStyleIdx="2" presStyleCnt="3">
        <dgm:presLayoutVars>
          <dgm:bulletEnabled val="1"/>
        </dgm:presLayoutVars>
      </dgm:prSet>
      <dgm:spPr/>
    </dgm:pt>
  </dgm:ptLst>
  <dgm:cxnLst>
    <dgm:cxn modelId="{56FB2D2B-6D29-42C7-8A7F-ACC08120CCF0}" type="presOf" srcId="{76718840-B4F0-4E4B-B6C0-DF7C1EC67864}" destId="{23823E27-EFDE-4C73-9122-C0FB52BF783B}" srcOrd="1" destOrd="0" presId="urn:microsoft.com/office/officeart/2005/8/layout/vList4"/>
    <dgm:cxn modelId="{BCB62F31-E796-45F4-BD29-8013CAB6156F}" type="presOf" srcId="{76718840-B4F0-4E4B-B6C0-DF7C1EC67864}" destId="{F2B84C03-37BB-4A5C-9EFE-06B401656A3A}" srcOrd="0" destOrd="0" presId="urn:microsoft.com/office/officeart/2005/8/layout/vList4"/>
    <dgm:cxn modelId="{0C53BA3D-DFD2-4B62-A64D-0E037C95A7B8}" srcId="{1160B3EB-1D80-4C32-BC73-E6CA7C520606}" destId="{76718840-B4F0-4E4B-B6C0-DF7C1EC67864}" srcOrd="2" destOrd="0" parTransId="{A4C5EA3A-622C-4F94-BD14-A803243B1B7B}" sibTransId="{E8EA17D3-F1FB-49C6-B1C2-96B8376B209F}"/>
    <dgm:cxn modelId="{60714044-E2D7-480C-912A-228C4AC9DEA6}" type="presOf" srcId="{CBB80903-015E-4C3F-976D-4A502340FAA7}" destId="{2B00E805-2DD5-418D-B2E6-0D8C339F69AD}" srcOrd="1" destOrd="0" presId="urn:microsoft.com/office/officeart/2005/8/layout/vList4"/>
    <dgm:cxn modelId="{BAF91946-9B40-4AD3-99F4-81CC1D35B91B}" type="presOf" srcId="{CBB80903-015E-4C3F-976D-4A502340FAA7}" destId="{FA15DBB3-9243-42C6-B55F-664C8883666F}" srcOrd="0" destOrd="0" presId="urn:microsoft.com/office/officeart/2005/8/layout/vList4"/>
    <dgm:cxn modelId="{9492F567-08A6-4D46-9D00-D99C8A980829}" srcId="{1160B3EB-1D80-4C32-BC73-E6CA7C520606}" destId="{563AD648-E562-4B57-AB9A-38A5A68328C2}" srcOrd="0" destOrd="0" parTransId="{333EDAEE-7CE4-411A-86CD-105CFC2188F5}" sibTransId="{133FF6E1-98D0-4B33-92E2-CC71157C5BD0}"/>
    <dgm:cxn modelId="{DAEFEF4A-D58A-436D-96BB-470C6290D16F}" type="presOf" srcId="{563AD648-E562-4B57-AB9A-38A5A68328C2}" destId="{689E16C9-74A4-4D8A-9ECF-EC6460306400}" srcOrd="0" destOrd="0" presId="urn:microsoft.com/office/officeart/2005/8/layout/vList4"/>
    <dgm:cxn modelId="{055CA5BB-2F37-4E1E-81A6-C24891B200C9}" srcId="{1160B3EB-1D80-4C32-BC73-E6CA7C520606}" destId="{CBB80903-015E-4C3F-976D-4A502340FAA7}" srcOrd="1" destOrd="0" parTransId="{FC987C5D-2B8F-40EB-863D-98EB1CBC5F8B}" sibTransId="{3649C071-94F9-4E61-A7D6-71D857E4CCE3}"/>
    <dgm:cxn modelId="{07C3C9C2-943E-4107-9E7E-D9533D7C0620}" type="presOf" srcId="{563AD648-E562-4B57-AB9A-38A5A68328C2}" destId="{513BC92C-1564-4904-A17A-76D18D875EFC}" srcOrd="1" destOrd="0" presId="urn:microsoft.com/office/officeart/2005/8/layout/vList4"/>
    <dgm:cxn modelId="{0316D4D9-2F28-4028-861E-36D55FE1F45F}" type="presOf" srcId="{1160B3EB-1D80-4C32-BC73-E6CA7C520606}" destId="{FEA93189-04B5-46E2-857F-D74111D17015}" srcOrd="0" destOrd="0" presId="urn:microsoft.com/office/officeart/2005/8/layout/vList4"/>
    <dgm:cxn modelId="{E2A2396B-14AA-465D-9788-C1FC28A4C1AF}" type="presParOf" srcId="{FEA93189-04B5-46E2-857F-D74111D17015}" destId="{4D8026AB-F3C5-4929-B3E7-6DF08A1F525D}" srcOrd="0" destOrd="0" presId="urn:microsoft.com/office/officeart/2005/8/layout/vList4"/>
    <dgm:cxn modelId="{14E41F34-D5E0-4A80-A9F7-4D3238D06CA6}" type="presParOf" srcId="{4D8026AB-F3C5-4929-B3E7-6DF08A1F525D}" destId="{689E16C9-74A4-4D8A-9ECF-EC6460306400}" srcOrd="0" destOrd="0" presId="urn:microsoft.com/office/officeart/2005/8/layout/vList4"/>
    <dgm:cxn modelId="{B5132340-8964-4BCD-896E-3A1ACD75A8F2}" type="presParOf" srcId="{4D8026AB-F3C5-4929-B3E7-6DF08A1F525D}" destId="{8F037265-FFD3-4303-84DD-5D7451EE5D70}" srcOrd="1" destOrd="0" presId="urn:microsoft.com/office/officeart/2005/8/layout/vList4"/>
    <dgm:cxn modelId="{2DE7793C-C7BF-4600-B574-6E283308924E}" type="presParOf" srcId="{4D8026AB-F3C5-4929-B3E7-6DF08A1F525D}" destId="{513BC92C-1564-4904-A17A-76D18D875EFC}" srcOrd="2" destOrd="0" presId="urn:microsoft.com/office/officeart/2005/8/layout/vList4"/>
    <dgm:cxn modelId="{9D4DF708-27EE-4C84-923B-56B416EC6B5A}" type="presParOf" srcId="{FEA93189-04B5-46E2-857F-D74111D17015}" destId="{E6EC1397-8E6F-47F8-BE1E-DE36E128893A}" srcOrd="1" destOrd="0" presId="urn:microsoft.com/office/officeart/2005/8/layout/vList4"/>
    <dgm:cxn modelId="{AE1EAE8B-5460-4DAD-B0EF-D82D3BE1D94B}" type="presParOf" srcId="{FEA93189-04B5-46E2-857F-D74111D17015}" destId="{92DFAE9A-1DB4-4E0E-9556-B61F533CDC5A}" srcOrd="2" destOrd="0" presId="urn:microsoft.com/office/officeart/2005/8/layout/vList4"/>
    <dgm:cxn modelId="{BEC94F77-BA42-4B61-8848-1905B652DAD5}" type="presParOf" srcId="{92DFAE9A-1DB4-4E0E-9556-B61F533CDC5A}" destId="{FA15DBB3-9243-42C6-B55F-664C8883666F}" srcOrd="0" destOrd="0" presId="urn:microsoft.com/office/officeart/2005/8/layout/vList4"/>
    <dgm:cxn modelId="{3C84F6CA-298E-4A90-8DEE-A5114034F4B5}" type="presParOf" srcId="{92DFAE9A-1DB4-4E0E-9556-B61F533CDC5A}" destId="{AC98A9A2-52B8-431A-BA97-9DE98A677A46}" srcOrd="1" destOrd="0" presId="urn:microsoft.com/office/officeart/2005/8/layout/vList4"/>
    <dgm:cxn modelId="{96C490EE-BC44-4DC1-880A-80FA8A004AF4}" type="presParOf" srcId="{92DFAE9A-1DB4-4E0E-9556-B61F533CDC5A}" destId="{2B00E805-2DD5-418D-B2E6-0D8C339F69AD}" srcOrd="2" destOrd="0" presId="urn:microsoft.com/office/officeart/2005/8/layout/vList4"/>
    <dgm:cxn modelId="{8B487972-3692-4CEC-915F-4EEDB7AE98A3}" type="presParOf" srcId="{FEA93189-04B5-46E2-857F-D74111D17015}" destId="{449BE206-68E8-44B7-B994-9300E54E5620}" srcOrd="3" destOrd="0" presId="urn:microsoft.com/office/officeart/2005/8/layout/vList4"/>
    <dgm:cxn modelId="{770FEAD6-EBFE-474E-BE7B-11155E1111EE}" type="presParOf" srcId="{FEA93189-04B5-46E2-857F-D74111D17015}" destId="{92BEA229-3E89-48F7-BBEA-3CF69B557696}" srcOrd="4" destOrd="0" presId="urn:microsoft.com/office/officeart/2005/8/layout/vList4"/>
    <dgm:cxn modelId="{E2F888AD-57C6-4E80-84CF-002C8754E147}" type="presParOf" srcId="{92BEA229-3E89-48F7-BBEA-3CF69B557696}" destId="{F2B84C03-37BB-4A5C-9EFE-06B401656A3A}" srcOrd="0" destOrd="0" presId="urn:microsoft.com/office/officeart/2005/8/layout/vList4"/>
    <dgm:cxn modelId="{C2442426-8788-406E-9D91-0454CFA5BD1F}" type="presParOf" srcId="{92BEA229-3E89-48F7-BBEA-3CF69B557696}" destId="{22FFF497-1882-4CE5-AD57-AD0AB0C7E04E}" srcOrd="1" destOrd="0" presId="urn:microsoft.com/office/officeart/2005/8/layout/vList4"/>
    <dgm:cxn modelId="{4CAA0A32-E56E-446F-8273-9BC887C942ED}" type="presParOf" srcId="{92BEA229-3E89-48F7-BBEA-3CF69B557696}" destId="{23823E27-EFDE-4C73-9122-C0FB52BF78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51FF7-E466-498D-B0F7-9B9C312E17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0C17F1C-5856-41FD-82A4-859502E39A3D}">
      <dgm:prSet phldrT="[Текст]" custT="1"/>
      <dgm:spPr/>
      <dgm:t>
        <a:bodyPr/>
        <a:lstStyle/>
        <a:p>
          <a:r>
            <a:rPr lang="ru-RU" sz="1200" u="sng" dirty="0"/>
            <a:t>Источник дохода:</a:t>
          </a:r>
        </a:p>
        <a:p>
          <a:r>
            <a:rPr lang="ru-RU" sz="1200" dirty="0"/>
            <a:t>- Основной доход 93% оптовые продажи березового шпона сорт </a:t>
          </a:r>
          <a:r>
            <a:rPr lang="en-US" sz="1200" dirty="0"/>
            <a:t>A,B mix</a:t>
          </a:r>
        </a:p>
        <a:p>
          <a:endParaRPr lang="en-US" sz="1200" dirty="0"/>
        </a:p>
        <a:p>
          <a:r>
            <a:rPr lang="ru-RU" sz="1200" dirty="0"/>
            <a:t>- Цена 240-260</a:t>
          </a:r>
          <a:r>
            <a:rPr lang="en-US" sz="1200" dirty="0"/>
            <a:t>$</a:t>
          </a:r>
        </a:p>
        <a:p>
          <a:endParaRPr lang="en-US" sz="1200" dirty="0"/>
        </a:p>
        <a:p>
          <a:r>
            <a:rPr lang="ru-RU" sz="1200" dirty="0"/>
            <a:t>- Себестоимость – 164,49</a:t>
          </a:r>
          <a:r>
            <a:rPr lang="en-US" sz="1200" dirty="0"/>
            <a:t>$</a:t>
          </a:r>
        </a:p>
        <a:p>
          <a:r>
            <a:rPr lang="ru-RU" sz="1200" dirty="0"/>
            <a:t>- Валовая маржа – 45</a:t>
          </a:r>
          <a:r>
            <a:rPr lang="en-US" sz="1200" dirty="0"/>
            <a:t>% </a:t>
          </a:r>
          <a:r>
            <a:rPr lang="ru-RU" sz="1200" dirty="0"/>
            <a:t>или 75,5</a:t>
          </a:r>
          <a:r>
            <a:rPr lang="en-US" sz="1200" dirty="0"/>
            <a:t>$/</a:t>
          </a:r>
          <a:r>
            <a:rPr lang="ru-RU" sz="1200" dirty="0"/>
            <a:t>м3.</a:t>
          </a:r>
        </a:p>
        <a:p>
          <a:endParaRPr lang="ru-RU" sz="1200" dirty="0"/>
        </a:p>
        <a:p>
          <a:r>
            <a:rPr lang="ru-RU" sz="1200" i="1" dirty="0" err="1"/>
            <a:t>доп.доход</a:t>
          </a:r>
          <a:r>
            <a:rPr lang="ru-RU" sz="1200" i="1" dirty="0"/>
            <a:t>:</a:t>
          </a:r>
        </a:p>
        <a:p>
          <a:r>
            <a:rPr lang="ru-RU" sz="1200" i="1" dirty="0"/>
            <a:t>- Продажа опилок, щепа</a:t>
          </a:r>
        </a:p>
        <a:p>
          <a:r>
            <a:rPr lang="ru-RU" sz="1200" i="1" dirty="0"/>
            <a:t>Переработка в биотопливо или сырье для плит.</a:t>
          </a:r>
        </a:p>
      </dgm:t>
    </dgm:pt>
    <dgm:pt modelId="{E7C9856C-3890-4CA1-8FFA-1A512A71C30F}" type="parTrans" cxnId="{9AD3EB06-BF4D-470A-B724-4A32E2E8842F}">
      <dgm:prSet/>
      <dgm:spPr/>
      <dgm:t>
        <a:bodyPr/>
        <a:lstStyle/>
        <a:p>
          <a:endParaRPr lang="ru-RU"/>
        </a:p>
      </dgm:t>
    </dgm:pt>
    <dgm:pt modelId="{41C73B7C-981A-4C95-8990-9AB89E93DA87}" type="sibTrans" cxnId="{9AD3EB06-BF4D-470A-B724-4A32E2E8842F}">
      <dgm:prSet/>
      <dgm:spPr/>
      <dgm:t>
        <a:bodyPr/>
        <a:lstStyle/>
        <a:p>
          <a:endParaRPr lang="ru-RU"/>
        </a:p>
      </dgm:t>
    </dgm:pt>
    <dgm:pt modelId="{21BA8CB7-03FF-4C76-95E9-ED015A8DA223}">
      <dgm:prSet phldrT="[Текст]" custT="1"/>
      <dgm:spPr/>
      <dgm:t>
        <a:bodyPr/>
        <a:lstStyle/>
        <a:p>
          <a:r>
            <a:rPr lang="ru-RU" sz="1200" u="sng" dirty="0"/>
            <a:t>Ключевые элементы: </a:t>
          </a:r>
        </a:p>
        <a:p>
          <a:endParaRPr lang="ru-RU" sz="1200" dirty="0"/>
        </a:p>
        <a:p>
          <a:r>
            <a:rPr lang="ru-RU" sz="1200" dirty="0"/>
            <a:t>-Экспортно-ориентированная монетизация, цены на 20-30% ниже европейских аналогов, но с гарантией объема</a:t>
          </a:r>
        </a:p>
        <a:p>
          <a:endParaRPr lang="ru-RU" sz="1200" dirty="0"/>
        </a:p>
        <a:p>
          <a:r>
            <a:rPr lang="ru-RU" sz="1200" dirty="0"/>
            <a:t>- Эффект масштаба – производственная мощность 2500 м3</a:t>
          </a:r>
          <a:r>
            <a:rPr lang="en-US" sz="1200" dirty="0"/>
            <a:t>/</a:t>
          </a:r>
          <a:r>
            <a:rPr lang="ru-RU" sz="1200" dirty="0"/>
            <a:t>мес.</a:t>
          </a:r>
        </a:p>
        <a:p>
          <a:endParaRPr lang="ru-RU" sz="1200" dirty="0"/>
        </a:p>
        <a:p>
          <a:r>
            <a:rPr lang="ru-RU" sz="1200" dirty="0"/>
            <a:t>- Выручка – 600 </a:t>
          </a:r>
          <a:r>
            <a:rPr lang="en-US" sz="1200" dirty="0"/>
            <a:t>$</a:t>
          </a:r>
          <a:r>
            <a:rPr lang="ru-RU" sz="1200" dirty="0" err="1"/>
            <a:t>тыс</a:t>
          </a:r>
          <a:r>
            <a:rPr lang="en-US" sz="1200" dirty="0"/>
            <a:t>/</a:t>
          </a:r>
          <a:r>
            <a:rPr lang="ru-RU" sz="1200" dirty="0" err="1"/>
            <a:t>мес</a:t>
          </a:r>
          <a:r>
            <a:rPr lang="ru-RU" sz="1200" dirty="0"/>
            <a:t> при полной загрузке</a:t>
          </a:r>
        </a:p>
        <a:p>
          <a:endParaRPr lang="ru-RU" sz="1200" dirty="0"/>
        </a:p>
        <a:p>
          <a:r>
            <a:rPr lang="ru-RU" sz="1200" i="1" dirty="0"/>
            <a:t>-Возможность дальнейшего масштабирования </a:t>
          </a:r>
          <a:endParaRPr lang="en-US" sz="1200" i="1" dirty="0"/>
        </a:p>
        <a:p>
          <a:r>
            <a:rPr lang="ru-RU" sz="1200" i="1" dirty="0"/>
            <a:t>до 5000 м3</a:t>
          </a:r>
          <a:r>
            <a:rPr lang="en-US" sz="1200" i="1" dirty="0"/>
            <a:t>/</a:t>
          </a:r>
          <a:r>
            <a:rPr lang="ru-RU" sz="1200" i="1" dirty="0"/>
            <a:t> </a:t>
          </a:r>
          <a:r>
            <a:rPr lang="ru-RU" sz="1200" i="1" dirty="0" err="1"/>
            <a:t>мес</a:t>
          </a:r>
          <a:endParaRPr lang="ru-RU" sz="1200" i="1" dirty="0"/>
        </a:p>
        <a:p>
          <a:endParaRPr lang="ru-RU" sz="1000" dirty="0"/>
        </a:p>
      </dgm:t>
    </dgm:pt>
    <dgm:pt modelId="{E53BE1BF-056A-4D92-993D-93A1FA62C71E}" type="parTrans" cxnId="{92AA395A-C313-43B7-BB01-B8106B94F65A}">
      <dgm:prSet/>
      <dgm:spPr/>
      <dgm:t>
        <a:bodyPr/>
        <a:lstStyle/>
        <a:p>
          <a:endParaRPr lang="ru-RU"/>
        </a:p>
      </dgm:t>
    </dgm:pt>
    <dgm:pt modelId="{E80E21F6-E303-4B21-9BEC-DB6E8759FE6F}" type="sibTrans" cxnId="{92AA395A-C313-43B7-BB01-B8106B94F65A}">
      <dgm:prSet/>
      <dgm:spPr/>
      <dgm:t>
        <a:bodyPr/>
        <a:lstStyle/>
        <a:p>
          <a:endParaRPr lang="ru-RU"/>
        </a:p>
      </dgm:t>
    </dgm:pt>
    <dgm:pt modelId="{25D5ACCC-93B2-414D-9092-66F32FB39EA8}">
      <dgm:prSet phldrT="[Текст]" custT="1"/>
      <dgm:spPr/>
      <dgm:t>
        <a:bodyPr/>
        <a:lstStyle/>
        <a:p>
          <a:r>
            <a:rPr lang="ru-RU" sz="1200" u="sng" dirty="0"/>
            <a:t>Финансовые результаты</a:t>
          </a:r>
        </a:p>
        <a:p>
          <a:r>
            <a:rPr lang="ru-RU" sz="1200" dirty="0"/>
            <a:t> </a:t>
          </a:r>
          <a:r>
            <a:rPr lang="ru-RU" sz="1200" i="1" dirty="0"/>
            <a:t>(с нарастающим итогом за 3 года):</a:t>
          </a:r>
        </a:p>
        <a:p>
          <a:endParaRPr lang="ru-RU" sz="1200" dirty="0"/>
        </a:p>
        <a:p>
          <a:r>
            <a:rPr lang="ru-RU" sz="1200" dirty="0"/>
            <a:t>-</a:t>
          </a:r>
          <a:r>
            <a:rPr lang="en-US" sz="1200" dirty="0"/>
            <a:t>EBIT  6 265 410$</a:t>
          </a:r>
          <a:endParaRPr lang="ru-RU" sz="1200" dirty="0"/>
        </a:p>
        <a:p>
          <a:endParaRPr lang="en-US" sz="1200" dirty="0"/>
        </a:p>
        <a:p>
          <a:r>
            <a:rPr lang="ru-RU" sz="1200" dirty="0"/>
            <a:t>- Рентабельность</a:t>
          </a:r>
        </a:p>
        <a:p>
          <a:r>
            <a:rPr lang="ru-RU" sz="1200" dirty="0"/>
            <a:t> инвестиций </a:t>
          </a:r>
          <a:r>
            <a:rPr lang="en-US" sz="1200" dirty="0"/>
            <a:t>ROI 391%</a:t>
          </a:r>
        </a:p>
        <a:p>
          <a:r>
            <a:rPr lang="ru-RU" sz="1200" dirty="0"/>
            <a:t>- Маржинальный доход 38%</a:t>
          </a:r>
        </a:p>
        <a:p>
          <a:endParaRPr lang="ru-RU" sz="1200" dirty="0"/>
        </a:p>
        <a:p>
          <a:r>
            <a:rPr lang="ru-RU" sz="1200" dirty="0"/>
            <a:t>- Рентабельность продаж </a:t>
          </a:r>
          <a:r>
            <a:rPr lang="en-US" sz="1200" dirty="0"/>
            <a:t>ROS 33%</a:t>
          </a:r>
          <a:endParaRPr lang="ru-RU" sz="1200" dirty="0"/>
        </a:p>
      </dgm:t>
    </dgm:pt>
    <dgm:pt modelId="{D406479C-7549-4210-8C6C-B211A6E26363}" type="parTrans" cxnId="{D9C1CA00-AA9D-4E2A-A0C8-DA64C315CF83}">
      <dgm:prSet/>
      <dgm:spPr/>
      <dgm:t>
        <a:bodyPr/>
        <a:lstStyle/>
        <a:p>
          <a:endParaRPr lang="ru-RU"/>
        </a:p>
      </dgm:t>
    </dgm:pt>
    <dgm:pt modelId="{8974A39B-BAC8-4A40-B91C-1B847AF0227D}" type="sibTrans" cxnId="{D9C1CA00-AA9D-4E2A-A0C8-DA64C315CF83}">
      <dgm:prSet/>
      <dgm:spPr/>
      <dgm:t>
        <a:bodyPr/>
        <a:lstStyle/>
        <a:p>
          <a:endParaRPr lang="ru-RU"/>
        </a:p>
      </dgm:t>
    </dgm:pt>
    <dgm:pt modelId="{0EECDFAB-19D5-415C-9AEA-73CD1C3A4279}" type="pres">
      <dgm:prSet presAssocID="{67D51FF7-E466-498D-B0F7-9B9C312E17F0}" presName="Name0" presStyleCnt="0">
        <dgm:presLayoutVars>
          <dgm:dir/>
          <dgm:resizeHandles val="exact"/>
        </dgm:presLayoutVars>
      </dgm:prSet>
      <dgm:spPr/>
    </dgm:pt>
    <dgm:pt modelId="{DBDA5E69-6D34-4799-A184-3041CDAFF09E}" type="pres">
      <dgm:prSet presAssocID="{67D51FF7-E466-498D-B0F7-9B9C312E17F0}" presName="bkgdShp" presStyleLbl="alignAccFollowNode1" presStyleIdx="0" presStyleCnt="1" custScaleY="41572" custLinFactNeighborX="-592" custLinFactNeighborY="-30735"/>
      <dgm:spPr/>
    </dgm:pt>
    <dgm:pt modelId="{6E1930C9-8AAF-4313-901B-A5DAEBDFE0B2}" type="pres">
      <dgm:prSet presAssocID="{67D51FF7-E466-498D-B0F7-9B9C312E17F0}" presName="linComp" presStyleCnt="0"/>
      <dgm:spPr/>
    </dgm:pt>
    <dgm:pt modelId="{2F2CE367-6A29-47C4-8614-7065612D2E76}" type="pres">
      <dgm:prSet presAssocID="{A0C17F1C-5856-41FD-82A4-859502E39A3D}" presName="compNode" presStyleCnt="0"/>
      <dgm:spPr/>
    </dgm:pt>
    <dgm:pt modelId="{07B6402F-B161-425B-9A0A-CB5E87879B97}" type="pres">
      <dgm:prSet presAssocID="{A0C17F1C-5856-41FD-82A4-859502E39A3D}" presName="node" presStyleLbl="node1" presStyleIdx="0" presStyleCnt="3" custScaleX="124136" custScaleY="142366" custLinFactNeighborX="-6472" custLinFactNeighborY="-17472">
        <dgm:presLayoutVars>
          <dgm:bulletEnabled val="1"/>
        </dgm:presLayoutVars>
      </dgm:prSet>
      <dgm:spPr/>
    </dgm:pt>
    <dgm:pt modelId="{FDA78FD6-CBC4-4122-BFC9-D76FCABD06BB}" type="pres">
      <dgm:prSet presAssocID="{A0C17F1C-5856-41FD-82A4-859502E39A3D}" presName="invisiNode" presStyleLbl="node1" presStyleIdx="0" presStyleCnt="3"/>
      <dgm:spPr/>
    </dgm:pt>
    <dgm:pt modelId="{BF5234BF-AA27-47FC-AEA3-8650DB280301}" type="pres">
      <dgm:prSet presAssocID="{A0C17F1C-5856-41FD-82A4-859502E39A3D}" presName="imagNode" presStyleLbl="fgImgPlace1" presStyleIdx="0" presStyleCnt="3" custScaleX="48283" custScaleY="32918" custLinFactNeighborX="-8205" custLinFactNeighborY="-2304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Доллар"/>
        </a:ext>
      </dgm:extLst>
    </dgm:pt>
    <dgm:pt modelId="{7A85175D-C56E-4341-8824-A4B3DB50D7EF}" type="pres">
      <dgm:prSet presAssocID="{41C73B7C-981A-4C95-8990-9AB89E93DA87}" presName="sibTrans" presStyleLbl="sibTrans2D1" presStyleIdx="0" presStyleCnt="0"/>
      <dgm:spPr/>
    </dgm:pt>
    <dgm:pt modelId="{0D42CCDD-D2B4-4D10-B6D5-A184EF8C3DBE}" type="pres">
      <dgm:prSet presAssocID="{21BA8CB7-03FF-4C76-95E9-ED015A8DA223}" presName="compNode" presStyleCnt="0"/>
      <dgm:spPr/>
    </dgm:pt>
    <dgm:pt modelId="{0A91CACD-08E8-4344-B2F6-35B883D44215}" type="pres">
      <dgm:prSet presAssocID="{21BA8CB7-03FF-4C76-95E9-ED015A8DA223}" presName="node" presStyleLbl="node1" presStyleIdx="1" presStyleCnt="3" custScaleX="140563" custScaleY="130410" custLinFactNeighborX="-1905" custLinFactNeighborY="-26685">
        <dgm:presLayoutVars>
          <dgm:bulletEnabled val="1"/>
        </dgm:presLayoutVars>
      </dgm:prSet>
      <dgm:spPr/>
    </dgm:pt>
    <dgm:pt modelId="{DE1A3380-AF4A-494E-ADFC-9939064BD25E}" type="pres">
      <dgm:prSet presAssocID="{21BA8CB7-03FF-4C76-95E9-ED015A8DA223}" presName="invisiNode" presStyleLbl="node1" presStyleIdx="1" presStyleCnt="3"/>
      <dgm:spPr/>
    </dgm:pt>
    <dgm:pt modelId="{2C2F1133-533D-4D69-9E13-935F089AB2B4}" type="pres">
      <dgm:prSet presAssocID="{21BA8CB7-03FF-4C76-95E9-ED015A8DA223}" presName="imagNode" presStyleLbl="fgImgPlace1" presStyleIdx="1" presStyleCnt="3" custScaleX="49211" custScaleY="28019" custLinFactNeighborX="-662" custLinFactNeighborY="-2214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</dgm:spPr>
      <dgm:extLst>
        <a:ext uri="{E40237B7-FDA0-4F09-8148-C483321AD2D9}">
          <dgm14:cNvPr xmlns:dgm14="http://schemas.microsoft.com/office/drawing/2010/diagram" id="0" name="" descr="Иерархия"/>
        </a:ext>
      </dgm:extLst>
    </dgm:pt>
    <dgm:pt modelId="{C6E4114B-E5FD-4764-9444-F80F641E0074}" type="pres">
      <dgm:prSet presAssocID="{E80E21F6-E303-4B21-9BEC-DB6E8759FE6F}" presName="sibTrans" presStyleLbl="sibTrans2D1" presStyleIdx="0" presStyleCnt="0"/>
      <dgm:spPr/>
    </dgm:pt>
    <dgm:pt modelId="{88315A6D-545B-415B-A473-A09F79499C88}" type="pres">
      <dgm:prSet presAssocID="{25D5ACCC-93B2-414D-9092-66F32FB39EA8}" presName="compNode" presStyleCnt="0"/>
      <dgm:spPr/>
    </dgm:pt>
    <dgm:pt modelId="{70C52015-8F91-4D4D-9B60-B164DE99161C}" type="pres">
      <dgm:prSet presAssocID="{25D5ACCC-93B2-414D-9092-66F32FB39EA8}" presName="node" presStyleLbl="node1" presStyleIdx="2" presStyleCnt="3" custScaleX="115536" custScaleY="111614" custLinFactNeighborX="10541" custLinFactNeighborY="-39820">
        <dgm:presLayoutVars>
          <dgm:bulletEnabled val="1"/>
        </dgm:presLayoutVars>
      </dgm:prSet>
      <dgm:spPr/>
    </dgm:pt>
    <dgm:pt modelId="{95982AE2-5677-4195-8A78-E0B7835B625A}" type="pres">
      <dgm:prSet presAssocID="{25D5ACCC-93B2-414D-9092-66F32FB39EA8}" presName="invisiNode" presStyleLbl="node1" presStyleIdx="2" presStyleCnt="3"/>
      <dgm:spPr/>
    </dgm:pt>
    <dgm:pt modelId="{2E1165A5-A828-4AF3-B5AB-D74B553853B1}" type="pres">
      <dgm:prSet presAssocID="{25D5ACCC-93B2-414D-9092-66F32FB39EA8}" presName="imagNode" presStyleLbl="fgImgPlace1" presStyleIdx="2" presStyleCnt="3" custScaleX="42167" custScaleY="30475" custLinFactNeighborX="4695" custLinFactNeighborY="-3364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0" b="-20000"/>
          </a:stretch>
        </a:blipFill>
      </dgm:spPr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</dgm:ptLst>
  <dgm:cxnLst>
    <dgm:cxn modelId="{D9C1CA00-AA9D-4E2A-A0C8-DA64C315CF83}" srcId="{67D51FF7-E466-498D-B0F7-9B9C312E17F0}" destId="{25D5ACCC-93B2-414D-9092-66F32FB39EA8}" srcOrd="2" destOrd="0" parTransId="{D406479C-7549-4210-8C6C-B211A6E26363}" sibTransId="{8974A39B-BAC8-4A40-B91C-1B847AF0227D}"/>
    <dgm:cxn modelId="{9AD3EB06-BF4D-470A-B724-4A32E2E8842F}" srcId="{67D51FF7-E466-498D-B0F7-9B9C312E17F0}" destId="{A0C17F1C-5856-41FD-82A4-859502E39A3D}" srcOrd="0" destOrd="0" parTransId="{E7C9856C-3890-4CA1-8FFA-1A512A71C30F}" sibTransId="{41C73B7C-981A-4C95-8990-9AB89E93DA87}"/>
    <dgm:cxn modelId="{B6C5E525-4018-4A13-AA6A-6DE40675B00E}" type="presOf" srcId="{21BA8CB7-03FF-4C76-95E9-ED015A8DA223}" destId="{0A91CACD-08E8-4344-B2F6-35B883D44215}" srcOrd="0" destOrd="0" presId="urn:microsoft.com/office/officeart/2005/8/layout/pList2"/>
    <dgm:cxn modelId="{9DD5D239-1715-42C8-8006-4E45BCE08CB5}" type="presOf" srcId="{41C73B7C-981A-4C95-8990-9AB89E93DA87}" destId="{7A85175D-C56E-4341-8824-A4B3DB50D7EF}" srcOrd="0" destOrd="0" presId="urn:microsoft.com/office/officeart/2005/8/layout/pList2"/>
    <dgm:cxn modelId="{94A92E5B-67A5-46C3-B8D4-8C3A798BABF3}" type="presOf" srcId="{67D51FF7-E466-498D-B0F7-9B9C312E17F0}" destId="{0EECDFAB-19D5-415C-9AEA-73CD1C3A4279}" srcOrd="0" destOrd="0" presId="urn:microsoft.com/office/officeart/2005/8/layout/pList2"/>
    <dgm:cxn modelId="{92AA395A-C313-43B7-BB01-B8106B94F65A}" srcId="{67D51FF7-E466-498D-B0F7-9B9C312E17F0}" destId="{21BA8CB7-03FF-4C76-95E9-ED015A8DA223}" srcOrd="1" destOrd="0" parTransId="{E53BE1BF-056A-4D92-993D-93A1FA62C71E}" sibTransId="{E80E21F6-E303-4B21-9BEC-DB6E8759FE6F}"/>
    <dgm:cxn modelId="{C08450A3-F589-4073-A5D2-F413FCE1E3DF}" type="presOf" srcId="{E80E21F6-E303-4B21-9BEC-DB6E8759FE6F}" destId="{C6E4114B-E5FD-4764-9444-F80F641E0074}" srcOrd="0" destOrd="0" presId="urn:microsoft.com/office/officeart/2005/8/layout/pList2"/>
    <dgm:cxn modelId="{B54FD3B1-48F1-4324-BF22-078C2CDEEF94}" type="presOf" srcId="{A0C17F1C-5856-41FD-82A4-859502E39A3D}" destId="{07B6402F-B161-425B-9A0A-CB5E87879B97}" srcOrd="0" destOrd="0" presId="urn:microsoft.com/office/officeart/2005/8/layout/pList2"/>
    <dgm:cxn modelId="{87D117DB-18AB-4243-A150-46A7DCA7C929}" type="presOf" srcId="{25D5ACCC-93B2-414D-9092-66F32FB39EA8}" destId="{70C52015-8F91-4D4D-9B60-B164DE99161C}" srcOrd="0" destOrd="0" presId="urn:microsoft.com/office/officeart/2005/8/layout/pList2"/>
    <dgm:cxn modelId="{88E8D49D-5F8F-4E82-9B6F-E4A1E407F0FA}" type="presParOf" srcId="{0EECDFAB-19D5-415C-9AEA-73CD1C3A4279}" destId="{DBDA5E69-6D34-4799-A184-3041CDAFF09E}" srcOrd="0" destOrd="0" presId="urn:microsoft.com/office/officeart/2005/8/layout/pList2"/>
    <dgm:cxn modelId="{D06F584B-5B52-43ED-A64F-90BB7619FEC5}" type="presParOf" srcId="{0EECDFAB-19D5-415C-9AEA-73CD1C3A4279}" destId="{6E1930C9-8AAF-4313-901B-A5DAEBDFE0B2}" srcOrd="1" destOrd="0" presId="urn:microsoft.com/office/officeart/2005/8/layout/pList2"/>
    <dgm:cxn modelId="{65462570-71CE-4B27-ADCF-4EE9EBEFAB62}" type="presParOf" srcId="{6E1930C9-8AAF-4313-901B-A5DAEBDFE0B2}" destId="{2F2CE367-6A29-47C4-8614-7065612D2E76}" srcOrd="0" destOrd="0" presId="urn:microsoft.com/office/officeart/2005/8/layout/pList2"/>
    <dgm:cxn modelId="{FB7B0A86-298E-4279-9061-94D20CC708D8}" type="presParOf" srcId="{2F2CE367-6A29-47C4-8614-7065612D2E76}" destId="{07B6402F-B161-425B-9A0A-CB5E87879B97}" srcOrd="0" destOrd="0" presId="urn:microsoft.com/office/officeart/2005/8/layout/pList2"/>
    <dgm:cxn modelId="{FBA1E082-7485-4D17-B554-61AD16A64F08}" type="presParOf" srcId="{2F2CE367-6A29-47C4-8614-7065612D2E76}" destId="{FDA78FD6-CBC4-4122-BFC9-D76FCABD06BB}" srcOrd="1" destOrd="0" presId="urn:microsoft.com/office/officeart/2005/8/layout/pList2"/>
    <dgm:cxn modelId="{05F686FA-492C-4932-A5AC-2B034D699DB5}" type="presParOf" srcId="{2F2CE367-6A29-47C4-8614-7065612D2E76}" destId="{BF5234BF-AA27-47FC-AEA3-8650DB280301}" srcOrd="2" destOrd="0" presId="urn:microsoft.com/office/officeart/2005/8/layout/pList2"/>
    <dgm:cxn modelId="{15714913-FF3E-47DE-BFBF-5AB43A60FA93}" type="presParOf" srcId="{6E1930C9-8AAF-4313-901B-A5DAEBDFE0B2}" destId="{7A85175D-C56E-4341-8824-A4B3DB50D7EF}" srcOrd="1" destOrd="0" presId="urn:microsoft.com/office/officeart/2005/8/layout/pList2"/>
    <dgm:cxn modelId="{8187B44A-B126-4FD7-98DB-B09BB3531A1F}" type="presParOf" srcId="{6E1930C9-8AAF-4313-901B-A5DAEBDFE0B2}" destId="{0D42CCDD-D2B4-4D10-B6D5-A184EF8C3DBE}" srcOrd="2" destOrd="0" presId="urn:microsoft.com/office/officeart/2005/8/layout/pList2"/>
    <dgm:cxn modelId="{CD20A462-82C5-4ABE-AB43-9364A29965B7}" type="presParOf" srcId="{0D42CCDD-D2B4-4D10-B6D5-A184EF8C3DBE}" destId="{0A91CACD-08E8-4344-B2F6-35B883D44215}" srcOrd="0" destOrd="0" presId="urn:microsoft.com/office/officeart/2005/8/layout/pList2"/>
    <dgm:cxn modelId="{C1F40C8F-ED5E-4AD3-9437-74CDD19ECE49}" type="presParOf" srcId="{0D42CCDD-D2B4-4D10-B6D5-A184EF8C3DBE}" destId="{DE1A3380-AF4A-494E-ADFC-9939064BD25E}" srcOrd="1" destOrd="0" presId="urn:microsoft.com/office/officeart/2005/8/layout/pList2"/>
    <dgm:cxn modelId="{A2EACA0F-A839-4F92-8D53-78008185E392}" type="presParOf" srcId="{0D42CCDD-D2B4-4D10-B6D5-A184EF8C3DBE}" destId="{2C2F1133-533D-4D69-9E13-935F089AB2B4}" srcOrd="2" destOrd="0" presId="urn:microsoft.com/office/officeart/2005/8/layout/pList2"/>
    <dgm:cxn modelId="{85B324F4-486B-445B-B0DC-E0EEB22BB486}" type="presParOf" srcId="{6E1930C9-8AAF-4313-901B-A5DAEBDFE0B2}" destId="{C6E4114B-E5FD-4764-9444-F80F641E0074}" srcOrd="3" destOrd="0" presId="urn:microsoft.com/office/officeart/2005/8/layout/pList2"/>
    <dgm:cxn modelId="{89195B20-6AEC-487F-BBA1-813D103A5686}" type="presParOf" srcId="{6E1930C9-8AAF-4313-901B-A5DAEBDFE0B2}" destId="{88315A6D-545B-415B-A473-A09F79499C88}" srcOrd="4" destOrd="0" presId="urn:microsoft.com/office/officeart/2005/8/layout/pList2"/>
    <dgm:cxn modelId="{3265CB1F-D22F-40E3-AD47-E5EA046CEA8F}" type="presParOf" srcId="{88315A6D-545B-415B-A473-A09F79499C88}" destId="{70C52015-8F91-4D4D-9B60-B164DE99161C}" srcOrd="0" destOrd="0" presId="urn:microsoft.com/office/officeart/2005/8/layout/pList2"/>
    <dgm:cxn modelId="{45F82B12-DF5E-4AD1-BF1E-45B9F27B6A94}" type="presParOf" srcId="{88315A6D-545B-415B-A473-A09F79499C88}" destId="{95982AE2-5677-4195-8A78-E0B7835B625A}" srcOrd="1" destOrd="0" presId="urn:microsoft.com/office/officeart/2005/8/layout/pList2"/>
    <dgm:cxn modelId="{E9D2AF30-4141-42B3-8422-EFDF4869902B}" type="presParOf" srcId="{88315A6D-545B-415B-A473-A09F79499C88}" destId="{2E1165A5-A828-4AF3-B5AB-D74B553853B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515BD-5715-436F-95E7-27E777540C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3C12D9-3121-45FC-B67E-8739342A98B2}">
      <dgm:prSet phldrT="[Текст]" custT="1"/>
      <dgm:spPr/>
      <dgm:t>
        <a:bodyPr/>
        <a:lstStyle/>
        <a:p>
          <a:r>
            <a:rPr lang="en-US" sz="1600" dirty="0"/>
            <a:t>TAM </a:t>
          </a:r>
          <a:endParaRPr lang="ru-RU" sz="1600" dirty="0"/>
        </a:p>
        <a:p>
          <a:r>
            <a:rPr lang="ru-RU" sz="1600" dirty="0"/>
            <a:t>Объем рынка (2024 год) 15,98</a:t>
          </a:r>
          <a:r>
            <a:rPr lang="en-US" sz="1600" dirty="0"/>
            <a:t> </a:t>
          </a:r>
          <a:r>
            <a:rPr lang="ru-RU" sz="1600" dirty="0"/>
            <a:t>млрд.</a:t>
          </a:r>
          <a:r>
            <a:rPr lang="en-US" sz="1600" dirty="0"/>
            <a:t>$</a:t>
          </a:r>
          <a:endParaRPr lang="ru-RU" sz="1600" dirty="0"/>
        </a:p>
      </dgm:t>
    </dgm:pt>
    <dgm:pt modelId="{5784433F-A593-4103-AC02-5D8DE3FC961A}" type="parTrans" cxnId="{F45BF920-5F3C-4CC6-950D-C8EA2598A12D}">
      <dgm:prSet/>
      <dgm:spPr/>
      <dgm:t>
        <a:bodyPr/>
        <a:lstStyle/>
        <a:p>
          <a:endParaRPr lang="ru-RU"/>
        </a:p>
      </dgm:t>
    </dgm:pt>
    <dgm:pt modelId="{CBBC28DD-5002-4850-9599-90F120D283C9}" type="sibTrans" cxnId="{F45BF920-5F3C-4CC6-950D-C8EA2598A12D}">
      <dgm:prSet/>
      <dgm:spPr/>
      <dgm:t>
        <a:bodyPr/>
        <a:lstStyle/>
        <a:p>
          <a:endParaRPr lang="ru-RU"/>
        </a:p>
      </dgm:t>
    </dgm:pt>
    <dgm:pt modelId="{910B65E5-FF9F-4D1B-9777-366918FCA1C6}">
      <dgm:prSet phldrT="[Текст]" custT="1"/>
      <dgm:spPr/>
      <dgm:t>
        <a:bodyPr/>
        <a:lstStyle/>
        <a:p>
          <a:r>
            <a:rPr lang="en-US" sz="1600" dirty="0"/>
            <a:t>SAM </a:t>
          </a:r>
        </a:p>
        <a:p>
          <a:r>
            <a:rPr lang="ru-RU" sz="1600" dirty="0"/>
            <a:t>Объем рынка(2024 год)</a:t>
          </a:r>
        </a:p>
        <a:p>
          <a:r>
            <a:rPr lang="ru-RU" sz="1600" dirty="0"/>
            <a:t>Турция</a:t>
          </a:r>
          <a:r>
            <a:rPr lang="en-US" sz="1600" dirty="0"/>
            <a:t>- </a:t>
          </a:r>
          <a:r>
            <a:rPr lang="ru-RU" sz="1600" dirty="0"/>
            <a:t>80,6 млн.</a:t>
          </a:r>
          <a:r>
            <a:rPr lang="en-US" sz="1600" dirty="0"/>
            <a:t>$</a:t>
          </a:r>
          <a:r>
            <a:rPr lang="ru-RU" sz="1600" dirty="0"/>
            <a:t>, Египет, Индия, Казахстан, Молдова </a:t>
          </a:r>
        </a:p>
        <a:p>
          <a:r>
            <a:rPr lang="ru-RU" sz="1600" dirty="0"/>
            <a:t>ИТОГО 104,2 млн.</a:t>
          </a:r>
          <a:r>
            <a:rPr lang="en-US" sz="1600" dirty="0"/>
            <a:t>$</a:t>
          </a:r>
          <a:endParaRPr lang="ru-RU" sz="1600" dirty="0"/>
        </a:p>
      </dgm:t>
    </dgm:pt>
    <dgm:pt modelId="{14B1A0A0-2CF9-46E4-8FF5-EF7AE3C81BC2}" type="parTrans" cxnId="{8BEC6004-A06C-4518-A09E-E484ABC44035}">
      <dgm:prSet/>
      <dgm:spPr/>
      <dgm:t>
        <a:bodyPr/>
        <a:lstStyle/>
        <a:p>
          <a:endParaRPr lang="ru-RU"/>
        </a:p>
      </dgm:t>
    </dgm:pt>
    <dgm:pt modelId="{FED6AD58-68E0-4B90-976C-7AC88C449D97}" type="sibTrans" cxnId="{8BEC6004-A06C-4518-A09E-E484ABC44035}">
      <dgm:prSet/>
      <dgm:spPr/>
      <dgm:t>
        <a:bodyPr/>
        <a:lstStyle/>
        <a:p>
          <a:endParaRPr lang="ru-RU"/>
        </a:p>
      </dgm:t>
    </dgm:pt>
    <dgm:pt modelId="{B7C81297-9995-47EB-B05B-A577258C7140}">
      <dgm:prSet phldrT="[Текст]" custT="1"/>
      <dgm:spPr/>
      <dgm:t>
        <a:bodyPr/>
        <a:lstStyle/>
        <a:p>
          <a:r>
            <a:rPr lang="en-US" sz="1600" dirty="0"/>
            <a:t>SOM</a:t>
          </a:r>
          <a:r>
            <a:rPr lang="ru-RU" sz="1600" dirty="0"/>
            <a:t> </a:t>
          </a:r>
        </a:p>
        <a:p>
          <a:r>
            <a:rPr lang="ru-RU" sz="1600" dirty="0"/>
            <a:t>Объем производства 1 год</a:t>
          </a:r>
          <a:endParaRPr lang="en-US" sz="1600" dirty="0"/>
        </a:p>
        <a:p>
          <a:r>
            <a:rPr lang="ru-RU" sz="1600" dirty="0"/>
            <a:t> 20500 м3</a:t>
          </a:r>
          <a:r>
            <a:rPr lang="en-US" sz="1600" dirty="0"/>
            <a:t> </a:t>
          </a:r>
          <a:r>
            <a:rPr lang="ru-RU" sz="1600" dirty="0"/>
            <a:t>или 4,9 млн.</a:t>
          </a:r>
          <a:r>
            <a:rPr lang="en-US" sz="1600" dirty="0"/>
            <a:t>$</a:t>
          </a:r>
          <a:endParaRPr lang="ru-RU" sz="1600" dirty="0"/>
        </a:p>
        <a:p>
          <a:r>
            <a:rPr lang="ru-RU" sz="1600" dirty="0"/>
            <a:t>4,7% рынка </a:t>
          </a:r>
          <a:r>
            <a:rPr lang="ru-RU" sz="2300" dirty="0"/>
            <a:t> </a:t>
          </a:r>
          <a:endParaRPr lang="en-US" sz="2300" dirty="0"/>
        </a:p>
      </dgm:t>
    </dgm:pt>
    <dgm:pt modelId="{82C7BB5C-AFC2-4E79-8A5D-8B697E048BB2}" type="parTrans" cxnId="{DA6D1949-9E0A-4841-9F49-88B413CF75B7}">
      <dgm:prSet/>
      <dgm:spPr/>
      <dgm:t>
        <a:bodyPr/>
        <a:lstStyle/>
        <a:p>
          <a:endParaRPr lang="ru-RU"/>
        </a:p>
      </dgm:t>
    </dgm:pt>
    <dgm:pt modelId="{B3EA8D25-99C0-4871-9CDB-04C430B0CEC2}" type="sibTrans" cxnId="{DA6D1949-9E0A-4841-9F49-88B413CF75B7}">
      <dgm:prSet/>
      <dgm:spPr/>
      <dgm:t>
        <a:bodyPr/>
        <a:lstStyle/>
        <a:p>
          <a:endParaRPr lang="ru-RU"/>
        </a:p>
      </dgm:t>
    </dgm:pt>
    <dgm:pt modelId="{AEE9298C-B3DE-45BE-952F-23542D43915D}" type="pres">
      <dgm:prSet presAssocID="{D2A515BD-5715-436F-95E7-27E777540C5B}" presName="linear" presStyleCnt="0">
        <dgm:presLayoutVars>
          <dgm:dir/>
          <dgm:animLvl val="lvl"/>
          <dgm:resizeHandles val="exact"/>
        </dgm:presLayoutVars>
      </dgm:prSet>
      <dgm:spPr/>
    </dgm:pt>
    <dgm:pt modelId="{F7A8A88E-0115-4363-84DF-14BD369C7446}" type="pres">
      <dgm:prSet presAssocID="{9F3C12D9-3121-45FC-B67E-8739342A98B2}" presName="parentLin" presStyleCnt="0"/>
      <dgm:spPr/>
    </dgm:pt>
    <dgm:pt modelId="{723314F7-93E3-4D42-B748-DD16E18A271A}" type="pres">
      <dgm:prSet presAssocID="{9F3C12D9-3121-45FC-B67E-8739342A98B2}" presName="parentLeftMargin" presStyleLbl="node1" presStyleIdx="0" presStyleCnt="3"/>
      <dgm:spPr/>
    </dgm:pt>
    <dgm:pt modelId="{2A67D525-4C97-459B-A36C-12288606E44D}" type="pres">
      <dgm:prSet presAssocID="{9F3C12D9-3121-45FC-B67E-8739342A98B2}" presName="parentText" presStyleLbl="node1" presStyleIdx="0" presStyleCnt="3" custScaleX="94022" custScaleY="159668" custLinFactY="-103410" custLinFactNeighborX="29801" custLinFactNeighborY="-200000">
        <dgm:presLayoutVars>
          <dgm:chMax val="0"/>
          <dgm:bulletEnabled val="1"/>
        </dgm:presLayoutVars>
      </dgm:prSet>
      <dgm:spPr/>
    </dgm:pt>
    <dgm:pt modelId="{821AEE52-ABBB-4691-B60B-AC5B2352B08D}" type="pres">
      <dgm:prSet presAssocID="{9F3C12D9-3121-45FC-B67E-8739342A98B2}" presName="negativeSpace" presStyleCnt="0"/>
      <dgm:spPr/>
    </dgm:pt>
    <dgm:pt modelId="{3009F858-66B8-4314-9148-0A5C0D622CBD}" type="pres">
      <dgm:prSet presAssocID="{9F3C12D9-3121-45FC-B67E-8739342A98B2}" presName="childText" presStyleLbl="conFgAcc1" presStyleIdx="0" presStyleCnt="3" custLinFactY="-368534" custLinFactNeighborX="435" custLinFactNeighborY="-400000">
        <dgm:presLayoutVars>
          <dgm:bulletEnabled val="1"/>
        </dgm:presLayoutVars>
      </dgm:prSet>
      <dgm:spPr/>
    </dgm:pt>
    <dgm:pt modelId="{76E3419A-7F04-4BA7-B3A5-4E4930C42CF3}" type="pres">
      <dgm:prSet presAssocID="{CBBC28DD-5002-4850-9599-90F120D283C9}" presName="spaceBetweenRectangles" presStyleCnt="0"/>
      <dgm:spPr/>
    </dgm:pt>
    <dgm:pt modelId="{E4913DDE-C8ED-42FD-851E-7F0D90F2BF1B}" type="pres">
      <dgm:prSet presAssocID="{910B65E5-FF9F-4D1B-9777-366918FCA1C6}" presName="parentLin" presStyleCnt="0"/>
      <dgm:spPr/>
    </dgm:pt>
    <dgm:pt modelId="{81797A32-3698-44C9-85A4-D15DC57CB666}" type="pres">
      <dgm:prSet presAssocID="{910B65E5-FF9F-4D1B-9777-366918FCA1C6}" presName="parentLeftMargin" presStyleLbl="node1" presStyleIdx="0" presStyleCnt="3"/>
      <dgm:spPr/>
    </dgm:pt>
    <dgm:pt modelId="{289E55BA-09D0-4FAD-B437-6DBFBD734B75}" type="pres">
      <dgm:prSet presAssocID="{910B65E5-FF9F-4D1B-9777-366918FCA1C6}" presName="parentText" presStyleLbl="node1" presStyleIdx="1" presStyleCnt="3" custScaleX="89374" custScaleY="251292" custLinFactNeighborX="-11194" custLinFactNeighborY="-23912">
        <dgm:presLayoutVars>
          <dgm:chMax val="0"/>
          <dgm:bulletEnabled val="1"/>
        </dgm:presLayoutVars>
      </dgm:prSet>
      <dgm:spPr/>
    </dgm:pt>
    <dgm:pt modelId="{988BD855-66BA-48B6-9FEC-436961E16F0A}" type="pres">
      <dgm:prSet presAssocID="{910B65E5-FF9F-4D1B-9777-366918FCA1C6}" presName="negativeSpace" presStyleCnt="0"/>
      <dgm:spPr/>
    </dgm:pt>
    <dgm:pt modelId="{8D39B785-F1AA-40B8-A490-CEB7A2406AB5}" type="pres">
      <dgm:prSet presAssocID="{910B65E5-FF9F-4D1B-9777-366918FCA1C6}" presName="childText" presStyleLbl="conFgAcc1" presStyleIdx="1" presStyleCnt="3" custLinFactY="-100000" custLinFactNeighborX="-310" custLinFactNeighborY="-170590">
        <dgm:presLayoutVars>
          <dgm:bulletEnabled val="1"/>
        </dgm:presLayoutVars>
      </dgm:prSet>
      <dgm:spPr/>
    </dgm:pt>
    <dgm:pt modelId="{20BD1C21-FD6E-414A-BE9B-6509D67174AC}" type="pres">
      <dgm:prSet presAssocID="{FED6AD58-68E0-4B90-976C-7AC88C449D97}" presName="spaceBetweenRectangles" presStyleCnt="0"/>
      <dgm:spPr/>
    </dgm:pt>
    <dgm:pt modelId="{225651BC-7023-40FC-80E4-D6801BBF53C1}" type="pres">
      <dgm:prSet presAssocID="{B7C81297-9995-47EB-B05B-A577258C7140}" presName="parentLin" presStyleCnt="0"/>
      <dgm:spPr/>
    </dgm:pt>
    <dgm:pt modelId="{792A1EE4-AFCE-4594-A4C3-5DFADEB800CE}" type="pres">
      <dgm:prSet presAssocID="{B7C81297-9995-47EB-B05B-A577258C7140}" presName="parentLeftMargin" presStyleLbl="node1" presStyleIdx="1" presStyleCnt="3"/>
      <dgm:spPr/>
    </dgm:pt>
    <dgm:pt modelId="{2824CEB2-BB6E-4567-B97F-C03BAF5C83C8}" type="pres">
      <dgm:prSet presAssocID="{B7C81297-9995-47EB-B05B-A577258C7140}" presName="parentText" presStyleLbl="node1" presStyleIdx="2" presStyleCnt="3" custScaleY="210825" custLinFactNeighborX="-7450" custLinFactNeighborY="29450">
        <dgm:presLayoutVars>
          <dgm:chMax val="0"/>
          <dgm:bulletEnabled val="1"/>
        </dgm:presLayoutVars>
      </dgm:prSet>
      <dgm:spPr/>
    </dgm:pt>
    <dgm:pt modelId="{3881D7AB-079B-4B53-8270-2E3E723C64EA}" type="pres">
      <dgm:prSet presAssocID="{B7C81297-9995-47EB-B05B-A577258C7140}" presName="negativeSpace" presStyleCnt="0"/>
      <dgm:spPr/>
    </dgm:pt>
    <dgm:pt modelId="{498FBFDE-2F46-4055-AC57-FD13A160A2A0}" type="pres">
      <dgm:prSet presAssocID="{B7C81297-9995-47EB-B05B-A577258C7140}" presName="childText" presStyleLbl="conFgAcc1" presStyleIdx="2" presStyleCnt="3" custLinFactNeighborX="-373" custLinFactNeighborY="-72480">
        <dgm:presLayoutVars>
          <dgm:bulletEnabled val="1"/>
        </dgm:presLayoutVars>
      </dgm:prSet>
      <dgm:spPr/>
    </dgm:pt>
  </dgm:ptLst>
  <dgm:cxnLst>
    <dgm:cxn modelId="{8BEC6004-A06C-4518-A09E-E484ABC44035}" srcId="{D2A515BD-5715-436F-95E7-27E777540C5B}" destId="{910B65E5-FF9F-4D1B-9777-366918FCA1C6}" srcOrd="1" destOrd="0" parTransId="{14B1A0A0-2CF9-46E4-8FF5-EF7AE3C81BC2}" sibTransId="{FED6AD58-68E0-4B90-976C-7AC88C449D97}"/>
    <dgm:cxn modelId="{FDAA6615-07BE-4CE0-B6D5-45127536CF9D}" type="presOf" srcId="{B7C81297-9995-47EB-B05B-A577258C7140}" destId="{792A1EE4-AFCE-4594-A4C3-5DFADEB800CE}" srcOrd="0" destOrd="0" presId="urn:microsoft.com/office/officeart/2005/8/layout/list1"/>
    <dgm:cxn modelId="{F45BF920-5F3C-4CC6-950D-C8EA2598A12D}" srcId="{D2A515BD-5715-436F-95E7-27E777540C5B}" destId="{9F3C12D9-3121-45FC-B67E-8739342A98B2}" srcOrd="0" destOrd="0" parTransId="{5784433F-A593-4103-AC02-5D8DE3FC961A}" sibTransId="{CBBC28DD-5002-4850-9599-90F120D283C9}"/>
    <dgm:cxn modelId="{DA6D1949-9E0A-4841-9F49-88B413CF75B7}" srcId="{D2A515BD-5715-436F-95E7-27E777540C5B}" destId="{B7C81297-9995-47EB-B05B-A577258C7140}" srcOrd="2" destOrd="0" parTransId="{82C7BB5C-AFC2-4E79-8A5D-8B697E048BB2}" sibTransId="{B3EA8D25-99C0-4871-9CDB-04C430B0CEC2}"/>
    <dgm:cxn modelId="{4289F654-406B-44FF-9C71-0A5D6EF0FF3B}" type="presOf" srcId="{9F3C12D9-3121-45FC-B67E-8739342A98B2}" destId="{2A67D525-4C97-459B-A36C-12288606E44D}" srcOrd="1" destOrd="0" presId="urn:microsoft.com/office/officeart/2005/8/layout/list1"/>
    <dgm:cxn modelId="{899F8878-BC33-4109-99F4-8BDB63D4DDEE}" type="presOf" srcId="{B7C81297-9995-47EB-B05B-A577258C7140}" destId="{2824CEB2-BB6E-4567-B97F-C03BAF5C83C8}" srcOrd="1" destOrd="0" presId="urn:microsoft.com/office/officeart/2005/8/layout/list1"/>
    <dgm:cxn modelId="{FA2B6E7C-C29A-4892-A218-34930144D361}" type="presOf" srcId="{9F3C12D9-3121-45FC-B67E-8739342A98B2}" destId="{723314F7-93E3-4D42-B748-DD16E18A271A}" srcOrd="0" destOrd="0" presId="urn:microsoft.com/office/officeart/2005/8/layout/list1"/>
    <dgm:cxn modelId="{4D8E2188-D721-4B63-9C7D-AF92AB18B6AD}" type="presOf" srcId="{910B65E5-FF9F-4D1B-9777-366918FCA1C6}" destId="{289E55BA-09D0-4FAD-B437-6DBFBD734B75}" srcOrd="1" destOrd="0" presId="urn:microsoft.com/office/officeart/2005/8/layout/list1"/>
    <dgm:cxn modelId="{32E175B9-C8E3-4827-9BFC-BB7750B63C4C}" type="presOf" srcId="{910B65E5-FF9F-4D1B-9777-366918FCA1C6}" destId="{81797A32-3698-44C9-85A4-D15DC57CB666}" srcOrd="0" destOrd="0" presId="urn:microsoft.com/office/officeart/2005/8/layout/list1"/>
    <dgm:cxn modelId="{ECE7FFEB-30D1-410C-A335-AA02E42FAD49}" type="presOf" srcId="{D2A515BD-5715-436F-95E7-27E777540C5B}" destId="{AEE9298C-B3DE-45BE-952F-23542D43915D}" srcOrd="0" destOrd="0" presId="urn:microsoft.com/office/officeart/2005/8/layout/list1"/>
    <dgm:cxn modelId="{FD0C9DF3-F045-4485-AA41-BD2CE9636EDA}" type="presParOf" srcId="{AEE9298C-B3DE-45BE-952F-23542D43915D}" destId="{F7A8A88E-0115-4363-84DF-14BD369C7446}" srcOrd="0" destOrd="0" presId="urn:microsoft.com/office/officeart/2005/8/layout/list1"/>
    <dgm:cxn modelId="{C550D6BF-D4B1-4AAE-80E3-48E9FC78C19C}" type="presParOf" srcId="{F7A8A88E-0115-4363-84DF-14BD369C7446}" destId="{723314F7-93E3-4D42-B748-DD16E18A271A}" srcOrd="0" destOrd="0" presId="urn:microsoft.com/office/officeart/2005/8/layout/list1"/>
    <dgm:cxn modelId="{3F4E8EBE-303E-4AEF-92B4-01ECCC8EB3C0}" type="presParOf" srcId="{F7A8A88E-0115-4363-84DF-14BD369C7446}" destId="{2A67D525-4C97-459B-A36C-12288606E44D}" srcOrd="1" destOrd="0" presId="urn:microsoft.com/office/officeart/2005/8/layout/list1"/>
    <dgm:cxn modelId="{D26EE142-F014-46B7-AE66-9B4451192B82}" type="presParOf" srcId="{AEE9298C-B3DE-45BE-952F-23542D43915D}" destId="{821AEE52-ABBB-4691-B60B-AC5B2352B08D}" srcOrd="1" destOrd="0" presId="urn:microsoft.com/office/officeart/2005/8/layout/list1"/>
    <dgm:cxn modelId="{89C50C98-1430-4022-A0F3-56F005031BBD}" type="presParOf" srcId="{AEE9298C-B3DE-45BE-952F-23542D43915D}" destId="{3009F858-66B8-4314-9148-0A5C0D622CBD}" srcOrd="2" destOrd="0" presId="urn:microsoft.com/office/officeart/2005/8/layout/list1"/>
    <dgm:cxn modelId="{44F068C1-73AA-4D56-8284-0254641B4B76}" type="presParOf" srcId="{AEE9298C-B3DE-45BE-952F-23542D43915D}" destId="{76E3419A-7F04-4BA7-B3A5-4E4930C42CF3}" srcOrd="3" destOrd="0" presId="urn:microsoft.com/office/officeart/2005/8/layout/list1"/>
    <dgm:cxn modelId="{1460E1D9-A648-4CC5-83E4-F4D51E46558C}" type="presParOf" srcId="{AEE9298C-B3DE-45BE-952F-23542D43915D}" destId="{E4913DDE-C8ED-42FD-851E-7F0D90F2BF1B}" srcOrd="4" destOrd="0" presId="urn:microsoft.com/office/officeart/2005/8/layout/list1"/>
    <dgm:cxn modelId="{4492E36E-61E7-486B-81ED-33F7EB293593}" type="presParOf" srcId="{E4913DDE-C8ED-42FD-851E-7F0D90F2BF1B}" destId="{81797A32-3698-44C9-85A4-D15DC57CB666}" srcOrd="0" destOrd="0" presId="urn:microsoft.com/office/officeart/2005/8/layout/list1"/>
    <dgm:cxn modelId="{91382E3E-4194-4039-BA2C-02FA0676EB4F}" type="presParOf" srcId="{E4913DDE-C8ED-42FD-851E-7F0D90F2BF1B}" destId="{289E55BA-09D0-4FAD-B437-6DBFBD734B75}" srcOrd="1" destOrd="0" presId="urn:microsoft.com/office/officeart/2005/8/layout/list1"/>
    <dgm:cxn modelId="{5649AED7-45C7-4515-B797-80C060AB9011}" type="presParOf" srcId="{AEE9298C-B3DE-45BE-952F-23542D43915D}" destId="{988BD855-66BA-48B6-9FEC-436961E16F0A}" srcOrd="5" destOrd="0" presId="urn:microsoft.com/office/officeart/2005/8/layout/list1"/>
    <dgm:cxn modelId="{0C2CF64F-4124-48C5-86DF-890AB404663B}" type="presParOf" srcId="{AEE9298C-B3DE-45BE-952F-23542D43915D}" destId="{8D39B785-F1AA-40B8-A490-CEB7A2406AB5}" srcOrd="6" destOrd="0" presId="urn:microsoft.com/office/officeart/2005/8/layout/list1"/>
    <dgm:cxn modelId="{6E373EF7-6ECF-4A52-924F-4825F1558917}" type="presParOf" srcId="{AEE9298C-B3DE-45BE-952F-23542D43915D}" destId="{20BD1C21-FD6E-414A-BE9B-6509D67174AC}" srcOrd="7" destOrd="0" presId="urn:microsoft.com/office/officeart/2005/8/layout/list1"/>
    <dgm:cxn modelId="{C21F346A-C6AF-4803-9BB5-554000360E52}" type="presParOf" srcId="{AEE9298C-B3DE-45BE-952F-23542D43915D}" destId="{225651BC-7023-40FC-80E4-D6801BBF53C1}" srcOrd="8" destOrd="0" presId="urn:microsoft.com/office/officeart/2005/8/layout/list1"/>
    <dgm:cxn modelId="{CDC8C6EA-FB86-46E0-B38C-4F07D4E76169}" type="presParOf" srcId="{225651BC-7023-40FC-80E4-D6801BBF53C1}" destId="{792A1EE4-AFCE-4594-A4C3-5DFADEB800CE}" srcOrd="0" destOrd="0" presId="urn:microsoft.com/office/officeart/2005/8/layout/list1"/>
    <dgm:cxn modelId="{0291C789-2342-429A-8ADA-162FC9E5F5C4}" type="presParOf" srcId="{225651BC-7023-40FC-80E4-D6801BBF53C1}" destId="{2824CEB2-BB6E-4567-B97F-C03BAF5C83C8}" srcOrd="1" destOrd="0" presId="urn:microsoft.com/office/officeart/2005/8/layout/list1"/>
    <dgm:cxn modelId="{AF660F52-2029-4662-9269-4EBAADE38331}" type="presParOf" srcId="{AEE9298C-B3DE-45BE-952F-23542D43915D}" destId="{3881D7AB-079B-4B53-8270-2E3E723C64EA}" srcOrd="9" destOrd="0" presId="urn:microsoft.com/office/officeart/2005/8/layout/list1"/>
    <dgm:cxn modelId="{0453AF87-2965-4C4D-B3BD-FA1CA6491D69}" type="presParOf" srcId="{AEE9298C-B3DE-45BE-952F-23542D43915D}" destId="{498FBFDE-2F46-4055-AC57-FD13A160A2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E16C9-74A4-4D8A-9ECF-EC6460306400}">
      <dsp:nvSpPr>
        <dsp:cNvPr id="0" name=""/>
        <dsp:cNvSpPr/>
      </dsp:nvSpPr>
      <dsp:spPr>
        <a:xfrm>
          <a:off x="0" y="0"/>
          <a:ext cx="6348413" cy="121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Производство фанеры – 60% рынка</a:t>
          </a:r>
        </a:p>
      </dsp:txBody>
      <dsp:txXfrm>
        <a:off x="1390977" y="0"/>
        <a:ext cx="4957435" cy="1212949"/>
      </dsp:txXfrm>
    </dsp:sp>
    <dsp:sp modelId="{8F037265-FFD3-4303-84DD-5D7451EE5D70}">
      <dsp:nvSpPr>
        <dsp:cNvPr id="0" name=""/>
        <dsp:cNvSpPr/>
      </dsp:nvSpPr>
      <dsp:spPr>
        <a:xfrm>
          <a:off x="121294" y="121294"/>
          <a:ext cx="1269682" cy="970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5000" b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5DBB3-9243-42C6-B55F-664C8883666F}">
      <dsp:nvSpPr>
        <dsp:cNvPr id="0" name=""/>
        <dsp:cNvSpPr/>
      </dsp:nvSpPr>
      <dsp:spPr>
        <a:xfrm>
          <a:off x="0" y="1334243"/>
          <a:ext cx="6348413" cy="121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Мебельная промышленность 25% рынка</a:t>
          </a:r>
        </a:p>
      </dsp:txBody>
      <dsp:txXfrm>
        <a:off x="1390977" y="1334243"/>
        <a:ext cx="4957435" cy="1212949"/>
      </dsp:txXfrm>
    </dsp:sp>
    <dsp:sp modelId="{AC98A9A2-52B8-431A-BA97-9DE98A677A46}">
      <dsp:nvSpPr>
        <dsp:cNvPr id="0" name=""/>
        <dsp:cNvSpPr/>
      </dsp:nvSpPr>
      <dsp:spPr>
        <a:xfrm>
          <a:off x="121294" y="1455538"/>
          <a:ext cx="1269682" cy="970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5000" b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4C03-37BB-4A5C-9EFE-06B401656A3A}">
      <dsp:nvSpPr>
        <dsp:cNvPr id="0" name=""/>
        <dsp:cNvSpPr/>
      </dsp:nvSpPr>
      <dsp:spPr>
        <a:xfrm>
          <a:off x="0" y="2668487"/>
          <a:ext cx="6348413" cy="1212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Строительство и отделка 15% рынка</a:t>
          </a:r>
        </a:p>
      </dsp:txBody>
      <dsp:txXfrm>
        <a:off x="1390977" y="2668487"/>
        <a:ext cx="4957435" cy="1212949"/>
      </dsp:txXfrm>
    </dsp:sp>
    <dsp:sp modelId="{22FFF497-1882-4CE5-AD57-AD0AB0C7E04E}">
      <dsp:nvSpPr>
        <dsp:cNvPr id="0" name=""/>
        <dsp:cNvSpPr/>
      </dsp:nvSpPr>
      <dsp:spPr>
        <a:xfrm>
          <a:off x="121294" y="2789782"/>
          <a:ext cx="1269682" cy="970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5000" b="-1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A5E69-6D34-4799-A184-3041CDAFF09E}">
      <dsp:nvSpPr>
        <dsp:cNvPr id="0" name=""/>
        <dsp:cNvSpPr/>
      </dsp:nvSpPr>
      <dsp:spPr>
        <a:xfrm>
          <a:off x="0" y="0"/>
          <a:ext cx="7336221" cy="9695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234BF-AA27-47FC-AEA3-8650DB280301}">
      <dsp:nvSpPr>
        <dsp:cNvPr id="0" name=""/>
        <dsp:cNvSpPr/>
      </dsp:nvSpPr>
      <dsp:spPr>
        <a:xfrm>
          <a:off x="736197" y="188589"/>
          <a:ext cx="830779" cy="5630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6402F-B161-425B-9A0A-CB5E87879B97}">
      <dsp:nvSpPr>
        <dsp:cNvPr id="0" name=""/>
        <dsp:cNvSpPr/>
      </dsp:nvSpPr>
      <dsp:spPr>
        <a:xfrm rot="10800000">
          <a:off x="113435" y="928489"/>
          <a:ext cx="2135941" cy="405828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u="sng" kern="1200" dirty="0"/>
            <a:t>Источник дохода: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Основной доход 93% оптовые продажи березового шпона сорт </a:t>
          </a:r>
          <a:r>
            <a:rPr lang="en-US" sz="1200" kern="1200" dirty="0"/>
            <a:t>A,B mix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Цена 240-260</a:t>
          </a:r>
          <a:r>
            <a:rPr lang="en-US" sz="1200" kern="1200" dirty="0"/>
            <a:t>$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Себестоимость – 164,49</a:t>
          </a:r>
          <a:r>
            <a:rPr lang="en-US" sz="1200" kern="1200" dirty="0"/>
            <a:t>$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Валовая маржа – 45</a:t>
          </a:r>
          <a:r>
            <a:rPr lang="en-US" sz="1200" kern="1200" dirty="0"/>
            <a:t>% </a:t>
          </a:r>
          <a:r>
            <a:rPr lang="ru-RU" sz="1200" kern="1200" dirty="0"/>
            <a:t>или 75,5</a:t>
          </a:r>
          <a:r>
            <a:rPr lang="en-US" sz="1200" kern="1200" dirty="0"/>
            <a:t>$/</a:t>
          </a:r>
          <a:r>
            <a:rPr lang="ru-RU" sz="1200" kern="1200" dirty="0"/>
            <a:t>м3.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 err="1"/>
            <a:t>доп.доход</a:t>
          </a:r>
          <a:r>
            <a:rPr lang="ru-RU" sz="1200" i="1" kern="1200" dirty="0"/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/>
            <a:t>- Продажа опилок, щепа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/>
            <a:t>Переработка в биотопливо или сырье для плит.</a:t>
          </a:r>
        </a:p>
      </dsp:txBody>
      <dsp:txXfrm rot="10800000">
        <a:off x="179123" y="928489"/>
        <a:ext cx="2004565" cy="3992601"/>
      </dsp:txXfrm>
    </dsp:sp>
    <dsp:sp modelId="{2C2F1133-533D-4D69-9E13-935F089AB2B4}">
      <dsp:nvSpPr>
        <dsp:cNvPr id="0" name=""/>
        <dsp:cNvSpPr/>
      </dsp:nvSpPr>
      <dsp:spPr>
        <a:xfrm>
          <a:off x="3307333" y="331082"/>
          <a:ext cx="846747" cy="479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1CACD-08E8-4344-B2F6-35B883D44215}">
      <dsp:nvSpPr>
        <dsp:cNvPr id="0" name=""/>
        <dsp:cNvSpPr/>
      </dsp:nvSpPr>
      <dsp:spPr>
        <a:xfrm rot="10800000">
          <a:off x="2500023" y="921476"/>
          <a:ext cx="2418592" cy="3717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u="sng" kern="1200" dirty="0"/>
            <a:t>Ключевые элементы: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-Экспортно-ориентированная монетизация, цены на 20-30% ниже европейских аналогов, но с гарантией объема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Эффект масштаба – производственная мощность 2500 м3</a:t>
          </a:r>
          <a:r>
            <a:rPr lang="en-US" sz="1200" kern="1200" dirty="0"/>
            <a:t>/</a:t>
          </a:r>
          <a:r>
            <a:rPr lang="ru-RU" sz="1200" kern="1200" dirty="0"/>
            <a:t>мес.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Выручка – 600 </a:t>
          </a:r>
          <a:r>
            <a:rPr lang="en-US" sz="1200" kern="1200" dirty="0"/>
            <a:t>$</a:t>
          </a:r>
          <a:r>
            <a:rPr lang="ru-RU" sz="1200" kern="1200" dirty="0" err="1"/>
            <a:t>тыс</a:t>
          </a:r>
          <a:r>
            <a:rPr lang="en-US" sz="1200" kern="1200" dirty="0"/>
            <a:t>/</a:t>
          </a:r>
          <a:r>
            <a:rPr lang="ru-RU" sz="1200" kern="1200" dirty="0" err="1"/>
            <a:t>мес</a:t>
          </a:r>
          <a:r>
            <a:rPr lang="ru-RU" sz="1200" kern="1200" dirty="0"/>
            <a:t> при полной загрузке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/>
            <a:t>-Возможность дальнейшего масштабирования </a:t>
          </a:r>
          <a:endParaRPr lang="en-US" sz="1200" i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i="1" kern="1200" dirty="0"/>
            <a:t>до 5000 м3</a:t>
          </a:r>
          <a:r>
            <a:rPr lang="en-US" sz="1200" i="1" kern="1200" dirty="0"/>
            <a:t>/</a:t>
          </a:r>
          <a:r>
            <a:rPr lang="ru-RU" sz="1200" i="1" kern="1200" dirty="0"/>
            <a:t> </a:t>
          </a:r>
          <a:r>
            <a:rPr lang="ru-RU" sz="1200" i="1" kern="1200" dirty="0" err="1"/>
            <a:t>мес</a:t>
          </a:r>
          <a:endParaRPr lang="ru-RU" sz="1200" i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2574403" y="921476"/>
        <a:ext cx="2269832" cy="3643090"/>
      </dsp:txXfrm>
    </dsp:sp>
    <dsp:sp modelId="{2E1165A5-A828-4AF3-B5AB-D74B553853B1}">
      <dsp:nvSpPr>
        <dsp:cNvPr id="0" name=""/>
        <dsp:cNvSpPr/>
      </dsp:nvSpPr>
      <dsp:spPr>
        <a:xfrm>
          <a:off x="5835453" y="247337"/>
          <a:ext cx="725544" cy="5212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0000" b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2015-8F91-4D4D-9B60-B164DE99161C}">
      <dsp:nvSpPr>
        <dsp:cNvPr id="0" name=""/>
        <dsp:cNvSpPr/>
      </dsp:nvSpPr>
      <dsp:spPr>
        <a:xfrm rot="10800000">
          <a:off x="5304832" y="948899"/>
          <a:ext cx="1987965" cy="31816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u="sng" kern="1200" dirty="0"/>
            <a:t>Финансовые результаты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</a:t>
          </a:r>
          <a:r>
            <a:rPr lang="ru-RU" sz="1200" i="1" kern="1200" dirty="0"/>
            <a:t>(с нарастающим итогом за 3 года):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</a:t>
          </a:r>
          <a:r>
            <a:rPr lang="en-US" sz="1200" kern="1200" dirty="0"/>
            <a:t>EBIT  6 265 410$</a:t>
          </a: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Рентабельность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инвестиций </a:t>
          </a:r>
          <a:r>
            <a:rPr lang="en-US" sz="1200" kern="1200" dirty="0"/>
            <a:t>ROI 391%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Маржинальный доход 38%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- Рентабельность продаж </a:t>
          </a:r>
          <a:r>
            <a:rPr lang="en-US" sz="1200" kern="1200" dirty="0"/>
            <a:t>ROS 33%</a:t>
          </a:r>
          <a:endParaRPr lang="ru-RU" sz="1200" kern="1200" dirty="0"/>
        </a:p>
      </dsp:txBody>
      <dsp:txXfrm rot="10800000">
        <a:off x="5365969" y="948899"/>
        <a:ext cx="1865691" cy="3120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F858-66B8-4314-9148-0A5C0D622CBD}">
      <dsp:nvSpPr>
        <dsp:cNvPr id="0" name=""/>
        <dsp:cNvSpPr/>
      </dsp:nvSpPr>
      <dsp:spPr>
        <a:xfrm>
          <a:off x="0" y="0"/>
          <a:ext cx="634841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7D525-4C97-459B-A36C-12288606E44D}">
      <dsp:nvSpPr>
        <dsp:cNvPr id="0" name=""/>
        <dsp:cNvSpPr/>
      </dsp:nvSpPr>
      <dsp:spPr>
        <a:xfrm>
          <a:off x="412015" y="0"/>
          <a:ext cx="4178233" cy="989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TAM 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Объем рынка (2024 год) 15,98</a:t>
          </a:r>
          <a:r>
            <a:rPr lang="en-US" sz="1600" kern="1200" dirty="0"/>
            <a:t> </a:t>
          </a:r>
          <a:r>
            <a:rPr lang="ru-RU" sz="1600" kern="1200" dirty="0"/>
            <a:t>млрд.</a:t>
          </a:r>
          <a:r>
            <a:rPr lang="en-US" sz="1600" kern="1200" dirty="0"/>
            <a:t>$</a:t>
          </a:r>
          <a:endParaRPr lang="ru-RU" sz="1600" kern="1200" dirty="0"/>
        </a:p>
      </dsp:txBody>
      <dsp:txXfrm>
        <a:off x="460334" y="48319"/>
        <a:ext cx="4081595" cy="893175"/>
      </dsp:txXfrm>
    </dsp:sp>
    <dsp:sp modelId="{8D39B785-F1AA-40B8-A490-CEB7A2406AB5}">
      <dsp:nvSpPr>
        <dsp:cNvPr id="0" name=""/>
        <dsp:cNvSpPr/>
      </dsp:nvSpPr>
      <dsp:spPr>
        <a:xfrm>
          <a:off x="0" y="1931563"/>
          <a:ext cx="634841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E55BA-09D0-4FAD-B437-6DBFBD734B75}">
      <dsp:nvSpPr>
        <dsp:cNvPr id="0" name=""/>
        <dsp:cNvSpPr/>
      </dsp:nvSpPr>
      <dsp:spPr>
        <a:xfrm>
          <a:off x="281888" y="1258127"/>
          <a:ext cx="3971681" cy="155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Объем рынка(2024 год)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Турция</a:t>
          </a:r>
          <a:r>
            <a:rPr lang="en-US" sz="1600" kern="1200" dirty="0"/>
            <a:t>- </a:t>
          </a:r>
          <a:r>
            <a:rPr lang="ru-RU" sz="1600" kern="1200" dirty="0"/>
            <a:t>80,6 млн.</a:t>
          </a:r>
          <a:r>
            <a:rPr lang="en-US" sz="1600" kern="1200" dirty="0"/>
            <a:t>$</a:t>
          </a:r>
          <a:r>
            <a:rPr lang="ru-RU" sz="1600" kern="1200" dirty="0"/>
            <a:t>, Египет, Индия, Казахстан, Молдова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ИТОГО 104,2 млн.</a:t>
          </a:r>
          <a:r>
            <a:rPr lang="en-US" sz="1600" kern="1200" dirty="0"/>
            <a:t>$</a:t>
          </a:r>
          <a:endParaRPr lang="ru-RU" sz="1600" kern="1200" dirty="0"/>
        </a:p>
      </dsp:txBody>
      <dsp:txXfrm>
        <a:off x="357934" y="1334173"/>
        <a:ext cx="3819589" cy="1405717"/>
      </dsp:txXfrm>
    </dsp:sp>
    <dsp:sp modelId="{498FBFDE-2F46-4055-AC57-FD13A160A2A0}">
      <dsp:nvSpPr>
        <dsp:cNvPr id="0" name=""/>
        <dsp:cNvSpPr/>
      </dsp:nvSpPr>
      <dsp:spPr>
        <a:xfrm>
          <a:off x="0" y="4069139"/>
          <a:ext cx="6348413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4CEB2-BB6E-4567-B97F-C03BAF5C83C8}">
      <dsp:nvSpPr>
        <dsp:cNvPr id="0" name=""/>
        <dsp:cNvSpPr/>
      </dsp:nvSpPr>
      <dsp:spPr>
        <a:xfrm>
          <a:off x="293772" y="3479378"/>
          <a:ext cx="4443889" cy="1306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968" tIns="0" rIns="1679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</a:t>
          </a:r>
          <a:r>
            <a:rPr lang="ru-RU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Объем производства 1 год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20500 м3</a:t>
          </a:r>
          <a:r>
            <a:rPr lang="en-US" sz="1600" kern="1200" dirty="0"/>
            <a:t> </a:t>
          </a:r>
          <a:r>
            <a:rPr lang="ru-RU" sz="1600" kern="1200" dirty="0"/>
            <a:t>или 4,9 млн.</a:t>
          </a:r>
          <a:r>
            <a:rPr lang="en-US" sz="1600" kern="1200" dirty="0"/>
            <a:t>$</a:t>
          </a: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4,7% рынка </a:t>
          </a:r>
          <a:r>
            <a:rPr lang="ru-RU" sz="2300" kern="1200" dirty="0"/>
            <a:t> </a:t>
          </a:r>
          <a:endParaRPr lang="en-US" sz="2300" kern="1200" dirty="0"/>
        </a:p>
      </dsp:txBody>
      <dsp:txXfrm>
        <a:off x="357572" y="3543178"/>
        <a:ext cx="4316289" cy="117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292DB-E4D8-4220-B30F-626598F9BA35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DE42-C5AB-4BDD-8A0C-633DE41C1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317E9-50B4-BCAE-87C2-41DA4805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7BE2A4C-A9AA-FF1C-E5BD-6E2632487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A06126-6D50-05F5-F24B-B5FA4D21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E1EFD1-9CC7-4F21-9914-CF6A01B22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DE42-C5AB-4BDD-8A0C-633DE41C15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D8E85-5353-00F5-BC7D-2C98D7C6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7E292F-2E1E-C57E-A4C2-F87B583A3F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5B5A17-4AAF-8431-2D2C-910B7D976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F50900-6966-F361-6E0F-1D16F4C37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DE42-C5AB-4BDD-8A0C-633DE41C15D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28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201BC-5D12-5922-F5F4-35FFF0CD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E4804C2-0A72-DC85-3141-2D304D5CB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86802D-C040-C7C8-B767-FF9069DB0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7EB358-8456-20AC-EB5B-C9854F2ED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DE42-C5AB-4BDD-8A0C-633DE41C15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0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A2AF5-CACE-29BA-529F-23F78736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CE2422A-5A30-3BE1-A3A0-8FFA63B6E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FCF7CAD-DB8E-0E5F-6095-A47BD7D7D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76C627-7377-E300-7D5D-DCCD7C831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DE42-C5AB-4BDD-8A0C-633DE41C15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9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B50DF-3AA9-DDA7-1F90-4323027E2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07B5FF3-F6BC-3681-03B5-E641DCEF0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566318-A6D9-280E-4176-D7948CA71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C8A11-D676-270F-2E8D-CEEDCD8BC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EDE42-C5AB-4BDD-8A0C-633DE41C15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7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31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4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95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3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3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1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8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6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1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4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2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7393933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E922500-80AF-89DB-DD03-C8609805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207293"/>
            <a:ext cx="2588830" cy="179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B60B6-E10D-23E4-7AE4-45510E5CE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u="sng" dirty="0"/>
              <a:t>Инвестиционный проект</a:t>
            </a:r>
            <a:r>
              <a:rPr lang="ru-RU" sz="3600" u="sng" dirty="0"/>
              <a:t>:</a:t>
            </a:r>
            <a:br>
              <a:rPr lang="ru-RU" sz="3600" dirty="0"/>
            </a:br>
            <a:br>
              <a:rPr lang="ru-RU" sz="2400" dirty="0"/>
            </a:br>
            <a:r>
              <a:rPr lang="ru-RU" sz="2400" dirty="0"/>
              <a:t> Цель: Создание современного производства березового шпона мощностью 2500 м3</a:t>
            </a:r>
            <a:r>
              <a:rPr lang="en-US" sz="2400" dirty="0"/>
              <a:t>/</a:t>
            </a:r>
            <a:r>
              <a:rPr lang="ru-RU" sz="2400" dirty="0"/>
              <a:t>мес.</a:t>
            </a:r>
            <a:br>
              <a:rPr lang="ru-RU" sz="2400" dirty="0"/>
            </a:br>
            <a:r>
              <a:rPr lang="ru-RU" sz="24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A6D2EE-C352-AC5E-BEDF-AAC2E7BE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107" y="4324350"/>
            <a:ext cx="6815896" cy="207250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Рынки сбыта: </a:t>
            </a:r>
          </a:p>
          <a:p>
            <a:r>
              <a:rPr lang="ru-RU" dirty="0">
                <a:solidFill>
                  <a:schemeClr val="tx1"/>
                </a:solidFill>
              </a:rPr>
              <a:t>Турция, Индия, </a:t>
            </a:r>
          </a:p>
          <a:p>
            <a:r>
              <a:rPr lang="ru-RU" dirty="0">
                <a:solidFill>
                  <a:schemeClr val="tx1"/>
                </a:solidFill>
              </a:rPr>
              <a:t>  Узбекистан, Египет, Молдова. </a:t>
            </a:r>
          </a:p>
          <a:p>
            <a:r>
              <a:rPr lang="ru-RU" dirty="0">
                <a:solidFill>
                  <a:schemeClr val="tx1"/>
                </a:solidFill>
              </a:rPr>
              <a:t>- Высокая маржинальность экспорта. </a:t>
            </a:r>
          </a:p>
          <a:p>
            <a:r>
              <a:rPr lang="ru-RU" dirty="0">
                <a:solidFill>
                  <a:schemeClr val="tx1"/>
                </a:solidFill>
              </a:rPr>
              <a:t>- Логистика из Центральной России.</a:t>
            </a:r>
          </a:p>
        </p:txBody>
      </p:sp>
      <p:pic>
        <p:nvPicPr>
          <p:cNvPr id="5" name="Рисунок 4" descr="Рукопожатие">
            <a:extLst>
              <a:ext uri="{FF2B5EF4-FFF2-40B4-BE49-F238E27FC236}">
                <a16:creationId xmlns:a16="http://schemas.microsoft.com/office/drawing/2014/main" id="{ADE8F3EB-C862-A3EA-EA69-DBE7EC6E1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874" y="2533345"/>
            <a:ext cx="725952" cy="6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D2325-9958-35A0-6A75-BA458F102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A6A52-595D-25A4-7B64-2689C392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50" y="449316"/>
            <a:ext cx="7268351" cy="559677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Дополнительное оборудование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D926B64-2D88-A3A6-4C94-61D865F35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75332"/>
              </p:ext>
            </p:extLst>
          </p:nvPr>
        </p:nvGraphicFramePr>
        <p:xfrm>
          <a:off x="650328" y="1379483"/>
          <a:ext cx="7743767" cy="385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69">
                  <a:extLst>
                    <a:ext uri="{9D8B030D-6E8A-4147-A177-3AD203B41FA5}">
                      <a16:colId xmlns:a16="http://schemas.microsoft.com/office/drawing/2014/main" val="714275407"/>
                    </a:ext>
                  </a:extLst>
                </a:gridCol>
                <a:gridCol w="3224680">
                  <a:extLst>
                    <a:ext uri="{9D8B030D-6E8A-4147-A177-3AD203B41FA5}">
                      <a16:colId xmlns:a16="http://schemas.microsoft.com/office/drawing/2014/main" val="2234727221"/>
                    </a:ext>
                  </a:extLst>
                </a:gridCol>
                <a:gridCol w="1885300">
                  <a:extLst>
                    <a:ext uri="{9D8B030D-6E8A-4147-A177-3AD203B41FA5}">
                      <a16:colId xmlns:a16="http://schemas.microsoft.com/office/drawing/2014/main" val="1192445100"/>
                    </a:ext>
                  </a:extLst>
                </a:gridCol>
                <a:gridCol w="2209118">
                  <a:extLst>
                    <a:ext uri="{9D8B030D-6E8A-4147-A177-3AD203B41FA5}">
                      <a16:colId xmlns:a16="http://schemas.microsoft.com/office/drawing/2014/main" val="1096379799"/>
                    </a:ext>
                  </a:extLst>
                </a:gridCol>
              </a:tblGrid>
              <a:tr h="60220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</a:t>
                      </a:r>
                      <a:r>
                        <a:rPr lang="en-US" dirty="0"/>
                        <a:t>USD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70721"/>
                  </a:ext>
                </a:extLst>
              </a:tr>
              <a:tr h="501833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Урал с ГМП на разгрузку б/у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50 954,4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48904"/>
                  </a:ext>
                </a:extLst>
              </a:tr>
              <a:tr h="501833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Урал с ГМП на эстакаду б/у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50 954,4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24381"/>
                  </a:ext>
                </a:extLst>
              </a:tr>
              <a:tr h="853116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Погрузчик вилочный 1,5 т. HELI CPCD15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21 655,62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806549"/>
                  </a:ext>
                </a:extLst>
              </a:tr>
              <a:tr h="853116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Погрузчик вилочный 3,5 т.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Force Vector FV35-D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Xinchai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21 655,62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12807"/>
                  </a:ext>
                </a:extLst>
              </a:tr>
              <a:tr h="538400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145 220, 04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02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75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B5C2-00A7-DDB1-DC0D-C585E46F7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3E7CE-F6F5-B203-711F-D2E24C93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52" y="309638"/>
            <a:ext cx="6917850" cy="59992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Капитальные затраты </a:t>
            </a:r>
            <a:r>
              <a:rPr lang="en-US" sz="2400" dirty="0"/>
              <a:t>CAPEX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8202AD9-EA3C-481A-C3E9-955D295438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01705"/>
              </p:ext>
            </p:extLst>
          </p:nvPr>
        </p:nvGraphicFramePr>
        <p:xfrm>
          <a:off x="781050" y="1078895"/>
          <a:ext cx="7830572" cy="51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32">
                  <a:extLst>
                    <a:ext uri="{9D8B030D-6E8A-4147-A177-3AD203B41FA5}">
                      <a16:colId xmlns:a16="http://schemas.microsoft.com/office/drawing/2014/main" val="2022871440"/>
                    </a:ext>
                  </a:extLst>
                </a:gridCol>
                <a:gridCol w="1275451">
                  <a:extLst>
                    <a:ext uri="{9D8B030D-6E8A-4147-A177-3AD203B41FA5}">
                      <a16:colId xmlns:a16="http://schemas.microsoft.com/office/drawing/2014/main" val="3981269642"/>
                    </a:ext>
                  </a:extLst>
                </a:gridCol>
                <a:gridCol w="3498089">
                  <a:extLst>
                    <a:ext uri="{9D8B030D-6E8A-4147-A177-3AD203B41FA5}">
                      <a16:colId xmlns:a16="http://schemas.microsoft.com/office/drawing/2014/main" val="2401681204"/>
                    </a:ext>
                  </a:extLst>
                </a:gridCol>
              </a:tblGrid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Статья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Сумма </a:t>
                      </a:r>
                      <a:r>
                        <a:rPr lang="en-US" sz="1600" dirty="0"/>
                        <a:t>USD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32786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Оборудование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489 400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 спецификации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66412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Дополнительное оборудование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145 220,04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 анализу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48158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Доставка (10</a:t>
                      </a:r>
                      <a:r>
                        <a:rPr lang="en-US" sz="1600" dirty="0"/>
                        <a:t>x</a:t>
                      </a:r>
                      <a:r>
                        <a:rPr lang="ru-RU" sz="1600" dirty="0"/>
                        <a:t>40</a:t>
                      </a:r>
                      <a:r>
                        <a:rPr lang="en-US" sz="1600" dirty="0"/>
                        <a:t>HC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5500</a:t>
                      </a:r>
                      <a:r>
                        <a:rPr lang="en-US" sz="1600" dirty="0"/>
                        <a:t>$/12 </a:t>
                      </a:r>
                      <a:r>
                        <a:rPr lang="ru-RU" sz="1600" dirty="0"/>
                        <a:t>контейнеров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81388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Доставка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1500</a:t>
                      </a:r>
                      <a:r>
                        <a:rPr lang="en-US" sz="1600" dirty="0"/>
                        <a:t>$/</a:t>
                      </a:r>
                      <a:r>
                        <a:rPr lang="ru-RU" sz="1600" dirty="0"/>
                        <a:t>12 контейнеров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33939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Портовые сборы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 расчета </a:t>
                      </a:r>
                      <a:r>
                        <a:rPr lang="en-US" sz="1600" dirty="0"/>
                        <a:t>$</a:t>
                      </a:r>
                      <a:r>
                        <a:rPr lang="ru-RU" sz="1600" dirty="0"/>
                        <a:t>498 900-</a:t>
                      </a:r>
                      <a:r>
                        <a:rPr lang="en-US" sz="1600" dirty="0"/>
                        <a:t>$489 400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844422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НДС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112 980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489 400+75 500(66000 (фрахт до границы+9500 пошлина)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2057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Монтаж и пусконаладка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Пусконаладка, включая китайских инженеров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08608"/>
                  </a:ext>
                </a:extLst>
              </a:tr>
              <a:tr h="566058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</a:t>
                      </a:r>
                    </a:p>
                    <a:p>
                      <a:r>
                        <a:rPr lang="en-US" sz="1600" dirty="0"/>
                        <a:t>CAPEX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886 100</a:t>
                      </a:r>
                      <a:r>
                        <a:rPr lang="ru-RU" sz="1600" dirty="0"/>
                        <a:t>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65228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D1EB2655-DED3-F803-5287-DA4D975F585C}"/>
              </a:ext>
            </a:extLst>
          </p:cNvPr>
          <p:cNvSpPr txBox="1">
            <a:spLocks/>
          </p:cNvSpPr>
          <p:nvPr/>
        </p:nvSpPr>
        <p:spPr>
          <a:xfrm>
            <a:off x="161925" y="5100639"/>
            <a:ext cx="8201025" cy="15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48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6CAED-CBAB-F01C-49AE-AA7056E9E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3F4DC-0E31-8196-5525-45A41DC8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04" y="420914"/>
            <a:ext cx="7508097" cy="58057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Годовые операционные расходы</a:t>
            </a:r>
            <a:r>
              <a:rPr lang="en-US" sz="2400" dirty="0"/>
              <a:t> OPEX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1D8B60-DFF2-B12E-36BD-679590B28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39795"/>
              </p:ext>
            </p:extLst>
          </p:nvPr>
        </p:nvGraphicFramePr>
        <p:xfrm>
          <a:off x="517800" y="1127728"/>
          <a:ext cx="8495696" cy="508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033">
                  <a:extLst>
                    <a:ext uri="{9D8B030D-6E8A-4147-A177-3AD203B41FA5}">
                      <a16:colId xmlns:a16="http://schemas.microsoft.com/office/drawing/2014/main" val="2022871440"/>
                    </a:ext>
                  </a:extLst>
                </a:gridCol>
                <a:gridCol w="1480108">
                  <a:extLst>
                    <a:ext uri="{9D8B030D-6E8A-4147-A177-3AD203B41FA5}">
                      <a16:colId xmlns:a16="http://schemas.microsoft.com/office/drawing/2014/main" val="3981269642"/>
                    </a:ext>
                  </a:extLst>
                </a:gridCol>
                <a:gridCol w="3706555">
                  <a:extLst>
                    <a:ext uri="{9D8B030D-6E8A-4147-A177-3AD203B41FA5}">
                      <a16:colId xmlns:a16="http://schemas.microsoft.com/office/drawing/2014/main" val="2401681204"/>
                    </a:ext>
                  </a:extLst>
                </a:gridCol>
              </a:tblGrid>
              <a:tr h="542307">
                <a:tc>
                  <a:txBody>
                    <a:bodyPr/>
                    <a:lstStyle/>
                    <a:p>
                      <a:r>
                        <a:rPr lang="ru-RU" sz="1600" dirty="0"/>
                        <a:t>Статья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Сумма </a:t>
                      </a:r>
                      <a:r>
                        <a:rPr lang="en-US" sz="1600" dirty="0"/>
                        <a:t>USD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Расчет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32786"/>
                  </a:ext>
                </a:extLst>
              </a:tr>
              <a:tr h="620669">
                <a:tc>
                  <a:txBody>
                    <a:bodyPr/>
                    <a:lstStyle/>
                    <a:p>
                      <a:r>
                        <a:rPr lang="ru-RU" sz="1600" dirty="0"/>
                        <a:t>Сырье (береза)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3 037 500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54,000 м3 бревен*56,25</a:t>
                      </a:r>
                      <a:r>
                        <a:rPr lang="en-US" sz="1600" dirty="0"/>
                        <a:t>$/</a:t>
                      </a:r>
                      <a:r>
                        <a:rPr lang="ru-RU" sz="1600" dirty="0"/>
                        <a:t>м3 (1.8 м3 шпона)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66412"/>
                  </a:ext>
                </a:extLst>
              </a:tr>
              <a:tr h="542307">
                <a:tc>
                  <a:txBody>
                    <a:bodyPr/>
                    <a:lstStyle/>
                    <a:p>
                      <a:r>
                        <a:rPr lang="ru-RU" sz="1600" dirty="0"/>
                        <a:t>Энергозатраты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498 900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ru-RU" sz="1600" dirty="0"/>
                        <a:t>00 </a:t>
                      </a:r>
                      <a:r>
                        <a:rPr lang="ru-RU" sz="1600" dirty="0" err="1"/>
                        <a:t>Квт</a:t>
                      </a:r>
                      <a:r>
                        <a:rPr lang="ru-RU" sz="1600" dirty="0"/>
                        <a:t>*24ч*330 дней*0,09</a:t>
                      </a:r>
                      <a:r>
                        <a:rPr lang="en-US" sz="1600" dirty="0"/>
                        <a:t>$/</a:t>
                      </a:r>
                      <a:r>
                        <a:rPr lang="ru-RU" sz="1600" dirty="0" err="1"/>
                        <a:t>квт.ч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381388"/>
                  </a:ext>
                </a:extLst>
              </a:tr>
              <a:tr h="359335">
                <a:tc>
                  <a:txBody>
                    <a:bodyPr/>
                    <a:lstStyle/>
                    <a:p>
                      <a:r>
                        <a:rPr lang="ru-RU" sz="1600" dirty="0"/>
                        <a:t>Зарплата 4</a:t>
                      </a:r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756 000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1500</a:t>
                      </a:r>
                      <a:r>
                        <a:rPr lang="en-US" sz="1600" dirty="0"/>
                        <a:t>$/</a:t>
                      </a:r>
                      <a:r>
                        <a:rPr lang="ru-RU" sz="1600" dirty="0" err="1"/>
                        <a:t>мес</a:t>
                      </a:r>
                      <a:r>
                        <a:rPr lang="ru-RU" sz="1600" dirty="0"/>
                        <a:t>*12 </a:t>
                      </a:r>
                      <a:r>
                        <a:rPr lang="ru-RU" sz="1600" dirty="0" err="1"/>
                        <a:t>мес</a:t>
                      </a:r>
                      <a:r>
                        <a:rPr lang="ru-RU" sz="1600" dirty="0"/>
                        <a:t>*4</a:t>
                      </a:r>
                      <a:r>
                        <a:rPr lang="en-US" sz="1600" dirty="0"/>
                        <a:t>2 </a:t>
                      </a:r>
                      <a:r>
                        <a:rPr lang="ru-RU" sz="1600" dirty="0"/>
                        <a:t>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33707"/>
                  </a:ext>
                </a:extLst>
              </a:tr>
              <a:tr h="359335">
                <a:tc>
                  <a:txBody>
                    <a:bodyPr/>
                    <a:lstStyle/>
                    <a:p>
                      <a:r>
                        <a:rPr lang="ru-RU" sz="1600" dirty="0"/>
                        <a:t>Зарплата админ. персонал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3750</a:t>
                      </a:r>
                      <a:r>
                        <a:rPr lang="en-US" sz="1600" dirty="0"/>
                        <a:t>$</a:t>
                      </a:r>
                      <a:r>
                        <a:rPr lang="ru-RU" sz="1600" dirty="0"/>
                        <a:t>*12+</a:t>
                      </a:r>
                      <a:r>
                        <a:rPr lang="en-US" sz="1600" dirty="0"/>
                        <a:t>5000$</a:t>
                      </a:r>
                      <a:r>
                        <a:rPr lang="ru-RU" sz="1600" dirty="0"/>
                        <a:t>*12=105 000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939453"/>
                  </a:ext>
                </a:extLst>
              </a:tr>
              <a:tr h="620669">
                <a:tc>
                  <a:txBody>
                    <a:bodyPr/>
                    <a:lstStyle/>
                    <a:p>
                      <a:r>
                        <a:rPr lang="ru-RU" sz="1600" dirty="0"/>
                        <a:t>Аренда цеха 2500 м2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225 000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Аренда склада </a:t>
                      </a:r>
                      <a:r>
                        <a:rPr lang="en-US" sz="1600" dirty="0"/>
                        <a:t>$</a:t>
                      </a:r>
                      <a:r>
                        <a:rPr lang="ru-RU" sz="1600" dirty="0"/>
                        <a:t>7,5 м2*2500м2*12 </a:t>
                      </a:r>
                      <a:r>
                        <a:rPr lang="ru-RU" sz="1600" dirty="0" err="1"/>
                        <a:t>мес</a:t>
                      </a:r>
                      <a:r>
                        <a:rPr lang="ru-RU" sz="1600" dirty="0"/>
                        <a:t> = 225 000</a:t>
                      </a:r>
                      <a:r>
                        <a:rPr lang="en-US" sz="1600" dirty="0"/>
                        <a:t>$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808608"/>
                  </a:ext>
                </a:extLst>
              </a:tr>
              <a:tr h="620669">
                <a:tc>
                  <a:txBody>
                    <a:bodyPr/>
                    <a:lstStyle/>
                    <a:p>
                      <a:r>
                        <a:rPr lang="ru-RU" sz="1600" dirty="0"/>
                        <a:t>Страховка 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52 920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Страховка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4844"/>
                  </a:ext>
                </a:extLst>
              </a:tr>
              <a:tr h="882003">
                <a:tc>
                  <a:txBody>
                    <a:bodyPr/>
                    <a:lstStyle/>
                    <a:p>
                      <a:r>
                        <a:rPr lang="ru-RU" sz="1600" dirty="0"/>
                        <a:t>Ремонт, обслуживание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150 000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ТМЦ, запчасти, топливо, обслуживание погрузочной техники 5</a:t>
                      </a:r>
                      <a:r>
                        <a:rPr lang="en-US" sz="1600" dirty="0"/>
                        <a:t>$/</a:t>
                      </a:r>
                      <a:r>
                        <a:rPr lang="ru-RU" sz="1600" dirty="0"/>
                        <a:t>м3*30 000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926912"/>
                  </a:ext>
                </a:extLst>
              </a:tr>
              <a:tr h="542307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 </a:t>
                      </a:r>
                      <a:r>
                        <a:rPr lang="en-US" sz="1600" dirty="0"/>
                        <a:t>OPEX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4 825 320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65228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4A769DC8-5A83-82B0-3CB9-4B416A6D091F}"/>
              </a:ext>
            </a:extLst>
          </p:cNvPr>
          <p:cNvSpPr txBox="1">
            <a:spLocks/>
          </p:cNvSpPr>
          <p:nvPr/>
        </p:nvSpPr>
        <p:spPr>
          <a:xfrm>
            <a:off x="161925" y="5100639"/>
            <a:ext cx="8201025" cy="15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7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7474-4518-F6A8-3B0A-67273DE6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C67F3-57E0-9195-683E-33B753D5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10" y="609600"/>
            <a:ext cx="7358291" cy="73818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Ключевые показатели, по итогу 3 лет: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9DACBB0-C30D-C810-9534-3E95E600F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855082"/>
              </p:ext>
            </p:extLst>
          </p:nvPr>
        </p:nvGraphicFramePr>
        <p:xfrm>
          <a:off x="391885" y="1577218"/>
          <a:ext cx="7886096" cy="412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048">
                  <a:extLst>
                    <a:ext uri="{9D8B030D-6E8A-4147-A177-3AD203B41FA5}">
                      <a16:colId xmlns:a16="http://schemas.microsoft.com/office/drawing/2014/main" val="175358312"/>
                    </a:ext>
                  </a:extLst>
                </a:gridCol>
                <a:gridCol w="3943048">
                  <a:extLst>
                    <a:ext uri="{9D8B030D-6E8A-4147-A177-3AD203B41FA5}">
                      <a16:colId xmlns:a16="http://schemas.microsoft.com/office/drawing/2014/main" val="2762413531"/>
                    </a:ext>
                  </a:extLst>
                </a:gridCol>
              </a:tblGrid>
              <a:tr h="461353">
                <a:tc>
                  <a:txBody>
                    <a:bodyPr/>
                    <a:lstStyle/>
                    <a:p>
                      <a:r>
                        <a:rPr lang="ru-RU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5347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r>
                        <a:rPr lang="en-US" dirty="0"/>
                        <a:t>CAPEX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886 100,04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2817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r>
                        <a:rPr lang="en-US" dirty="0"/>
                        <a:t>OPEX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4 825 320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05458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r>
                        <a:rPr lang="ru-RU" dirty="0"/>
                        <a:t>Годовая выручка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6 420 000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80830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r>
                        <a:rPr lang="ru-RU" dirty="0"/>
                        <a:t>Чистая прибыль </a:t>
                      </a:r>
                      <a:r>
                        <a:rPr lang="en-US" dirty="0"/>
                        <a:t>EBIT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2 088 470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22920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r>
                        <a:rPr lang="ru-RU" dirty="0"/>
                        <a:t>Рентабельность</a:t>
                      </a:r>
                      <a:r>
                        <a:rPr lang="en-US" dirty="0"/>
                        <a:t> ROI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894011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r>
                        <a:rPr lang="ru-RU" dirty="0"/>
                        <a:t>Срок окупаемости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ru-RU" dirty="0"/>
                        <a:t> месяцев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784074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r>
                        <a:rPr lang="ru-RU" dirty="0"/>
                        <a:t>Маржинальный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98733"/>
                  </a:ext>
                </a:extLst>
              </a:tr>
              <a:tr h="461353">
                <a:tc>
                  <a:txBody>
                    <a:bodyPr/>
                    <a:lstStyle/>
                    <a:p>
                      <a:r>
                        <a:rPr lang="ru-RU" dirty="0"/>
                        <a:t>Рентабельность продаж </a:t>
                      </a:r>
                      <a:r>
                        <a:rPr lang="en-US" dirty="0"/>
                        <a:t>ROS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485801"/>
                  </a:ext>
                </a:extLst>
              </a:tr>
            </a:tbl>
          </a:graphicData>
        </a:graphic>
      </p:graphicFrame>
      <p:sp>
        <p:nvSpPr>
          <p:cNvPr id="7" name="Объект 2">
            <a:extLst>
              <a:ext uri="{FF2B5EF4-FFF2-40B4-BE49-F238E27FC236}">
                <a16:creationId xmlns:a16="http://schemas.microsoft.com/office/drawing/2014/main" id="{471FAD4D-FA44-DBB8-9BBC-6F54CC3CF9A6}"/>
              </a:ext>
            </a:extLst>
          </p:cNvPr>
          <p:cNvSpPr txBox="1">
            <a:spLocks/>
          </p:cNvSpPr>
          <p:nvPr/>
        </p:nvSpPr>
        <p:spPr>
          <a:xfrm>
            <a:off x="161925" y="5100639"/>
            <a:ext cx="8201025" cy="15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56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DC79-43DC-8C00-2D8E-7FC2704A2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77627-5B61-34CD-5196-43DA56F5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0" y="238126"/>
            <a:ext cx="7372631" cy="728663"/>
          </a:xfrm>
        </p:spPr>
        <p:txBody>
          <a:bodyPr>
            <a:normAutofit/>
          </a:bodyPr>
          <a:lstStyle/>
          <a:p>
            <a:r>
              <a:rPr lang="ru-RU" dirty="0"/>
              <a:t>Преимущества:</a:t>
            </a:r>
            <a:r>
              <a:rPr lang="en-US" dirty="0"/>
              <a:t> 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04C32-960F-9DC7-4545-B4A372CA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233488"/>
            <a:ext cx="7532288" cy="3348038"/>
          </a:xfrm>
        </p:spPr>
        <p:txBody>
          <a:bodyPr>
            <a:normAutofit/>
          </a:bodyPr>
          <a:lstStyle/>
          <a:p>
            <a:r>
              <a:rPr lang="ru-RU" dirty="0"/>
              <a:t>Комплексное решение «Под ключ»</a:t>
            </a:r>
          </a:p>
          <a:p>
            <a:r>
              <a:rPr lang="ru-RU" dirty="0"/>
              <a:t>Высокая производительность и автоматизация</a:t>
            </a:r>
          </a:p>
          <a:p>
            <a:r>
              <a:rPr lang="ru-RU" dirty="0"/>
              <a:t>Технологическая надежность</a:t>
            </a:r>
          </a:p>
          <a:p>
            <a:r>
              <a:rPr lang="ru-RU" dirty="0"/>
              <a:t>Энергоэффективность</a:t>
            </a:r>
          </a:p>
          <a:p>
            <a:r>
              <a:rPr lang="ru-RU" dirty="0"/>
              <a:t>Контроль качества</a:t>
            </a:r>
          </a:p>
          <a:p>
            <a:r>
              <a:rPr lang="ru-RU" dirty="0"/>
              <a:t>Международные сертификаты </a:t>
            </a:r>
            <a:r>
              <a:rPr lang="en-US" dirty="0"/>
              <a:t>CE ISO 9001 ISO 14001</a:t>
            </a:r>
          </a:p>
          <a:p>
            <a:r>
              <a:rPr lang="ru-RU" dirty="0"/>
              <a:t>Экономическая эффективность</a:t>
            </a:r>
          </a:p>
          <a:p>
            <a:r>
              <a:rPr lang="ru-RU" dirty="0"/>
              <a:t>Адаптивность под сырье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27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FCC1A-07C2-5A51-F927-94F8E3E0C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AFACE-6E38-8523-7379-A9BF0171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50" y="261938"/>
            <a:ext cx="8123164" cy="97155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Расчет стоимости 1 м3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252DA18-9850-7F2D-CFB8-EBAA84898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38678"/>
              </p:ext>
            </p:extLst>
          </p:nvPr>
        </p:nvGraphicFramePr>
        <p:xfrm>
          <a:off x="413156" y="1324591"/>
          <a:ext cx="7836150" cy="1333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226">
                  <a:extLst>
                    <a:ext uri="{9D8B030D-6E8A-4147-A177-3AD203B41FA5}">
                      <a16:colId xmlns:a16="http://schemas.microsoft.com/office/drawing/2014/main" val="592467771"/>
                    </a:ext>
                  </a:extLst>
                </a:gridCol>
                <a:gridCol w="821225">
                  <a:extLst>
                    <a:ext uri="{9D8B030D-6E8A-4147-A177-3AD203B41FA5}">
                      <a16:colId xmlns:a16="http://schemas.microsoft.com/office/drawing/2014/main" val="3701472250"/>
                    </a:ext>
                  </a:extLst>
                </a:gridCol>
                <a:gridCol w="852341">
                  <a:extLst>
                    <a:ext uri="{9D8B030D-6E8A-4147-A177-3AD203B41FA5}">
                      <a16:colId xmlns:a16="http://schemas.microsoft.com/office/drawing/2014/main" val="718404308"/>
                    </a:ext>
                  </a:extLst>
                </a:gridCol>
                <a:gridCol w="916044">
                  <a:extLst>
                    <a:ext uri="{9D8B030D-6E8A-4147-A177-3AD203B41FA5}">
                      <a16:colId xmlns:a16="http://schemas.microsoft.com/office/drawing/2014/main" val="3734909742"/>
                    </a:ext>
                  </a:extLst>
                </a:gridCol>
                <a:gridCol w="931161">
                  <a:extLst>
                    <a:ext uri="{9D8B030D-6E8A-4147-A177-3AD203B41FA5}">
                      <a16:colId xmlns:a16="http://schemas.microsoft.com/office/drawing/2014/main" val="3171593958"/>
                    </a:ext>
                  </a:extLst>
                </a:gridCol>
                <a:gridCol w="1460834">
                  <a:extLst>
                    <a:ext uri="{9D8B030D-6E8A-4147-A177-3AD203B41FA5}">
                      <a16:colId xmlns:a16="http://schemas.microsoft.com/office/drawing/2014/main" val="55451047"/>
                    </a:ext>
                  </a:extLst>
                </a:gridCol>
                <a:gridCol w="981618">
                  <a:extLst>
                    <a:ext uri="{9D8B030D-6E8A-4147-A177-3AD203B41FA5}">
                      <a16:colId xmlns:a16="http://schemas.microsoft.com/office/drawing/2014/main" val="1346083641"/>
                    </a:ext>
                  </a:extLst>
                </a:gridCol>
                <a:gridCol w="950701">
                  <a:extLst>
                    <a:ext uri="{9D8B030D-6E8A-4147-A177-3AD203B41FA5}">
                      <a16:colId xmlns:a16="http://schemas.microsoft.com/office/drawing/2014/main" val="2185138392"/>
                    </a:ext>
                  </a:extLst>
                </a:gridCol>
              </a:tblGrid>
              <a:tr h="823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Сырье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амортизация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аренда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зарплата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Накладные расходы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Страховка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Итого себестоимость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612803"/>
                  </a:ext>
                </a:extLst>
              </a:tr>
              <a:tr h="510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 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 8,54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 31,3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 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 164,5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062492"/>
                  </a:ext>
                </a:extLst>
              </a:tr>
            </a:tbl>
          </a:graphicData>
        </a:graphic>
      </p:graphicFrame>
      <p:sp>
        <p:nvSpPr>
          <p:cNvPr id="3" name="Объект 4">
            <a:extLst>
              <a:ext uri="{FF2B5EF4-FFF2-40B4-BE49-F238E27FC236}">
                <a16:creationId xmlns:a16="http://schemas.microsoft.com/office/drawing/2014/main" id="{03878F9F-7B1A-AFB4-C939-2DB2FBC9A49B}"/>
              </a:ext>
            </a:extLst>
          </p:cNvPr>
          <p:cNvSpPr txBox="1">
            <a:spLocks/>
          </p:cNvSpPr>
          <p:nvPr/>
        </p:nvSpPr>
        <p:spPr>
          <a:xfrm>
            <a:off x="527351" y="4652963"/>
            <a:ext cx="8123163" cy="206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589EB95-7E81-A5C2-6655-2986D7799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071686"/>
              </p:ext>
            </p:extLst>
          </p:nvPr>
        </p:nvGraphicFramePr>
        <p:xfrm>
          <a:off x="1326816" y="2957053"/>
          <a:ext cx="5393975" cy="339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742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27861-B1F5-BA2C-26AF-BEC441D0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06E99-8E43-01D9-6180-58391091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261938"/>
            <a:ext cx="7745792" cy="97155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ИТОГИ по инвестиционному проекту: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0ED8494-F954-C08C-ED44-7AD67CCD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23" y="1833562"/>
            <a:ext cx="7987695" cy="4054399"/>
          </a:xfrm>
        </p:spPr>
        <p:txBody>
          <a:bodyPr>
            <a:normAutofit/>
          </a:bodyPr>
          <a:lstStyle/>
          <a:p>
            <a:r>
              <a:rPr lang="ru-RU" dirty="0"/>
              <a:t>Инвестор получает высокомощное современное производство березового шпона на территории РФ</a:t>
            </a:r>
          </a:p>
          <a:p>
            <a:r>
              <a:rPr lang="ru-RU" dirty="0"/>
              <a:t>Логистическое преимущество </a:t>
            </a:r>
          </a:p>
          <a:p>
            <a:r>
              <a:rPr lang="ru-RU" dirty="0"/>
              <a:t>Рентабельность выше </a:t>
            </a:r>
            <a:r>
              <a:rPr lang="en-US" dirty="0"/>
              <a:t>33 </a:t>
            </a:r>
            <a:r>
              <a:rPr lang="ru-RU" dirty="0"/>
              <a:t>% с перспективой масштабирования</a:t>
            </a:r>
          </a:p>
          <a:p>
            <a:r>
              <a:rPr lang="ru-RU" dirty="0"/>
              <a:t>Заключение договоров с крупными игроками Турции, </a:t>
            </a:r>
            <a:r>
              <a:rPr lang="en-US" dirty="0" err="1"/>
              <a:t>Kastamon</a:t>
            </a:r>
            <a:r>
              <a:rPr lang="en-US" dirty="0"/>
              <a:t> u </a:t>
            </a:r>
            <a:r>
              <a:rPr lang="en-US" dirty="0" err="1"/>
              <a:t>Entegre</a:t>
            </a:r>
            <a:r>
              <a:rPr lang="ru-RU" dirty="0"/>
              <a:t>, </a:t>
            </a:r>
            <a:r>
              <a:rPr lang="en-US" dirty="0"/>
              <a:t>Yildiz </a:t>
            </a:r>
            <a:r>
              <a:rPr lang="en-US" dirty="0" err="1"/>
              <a:t>Entegre</a:t>
            </a:r>
            <a:r>
              <a:rPr lang="ru-RU" dirty="0"/>
              <a:t>, </a:t>
            </a:r>
            <a:r>
              <a:rPr lang="en-US" dirty="0"/>
              <a:t>NTD </a:t>
            </a:r>
            <a:r>
              <a:rPr lang="en-US" dirty="0" err="1"/>
              <a:t>dors</a:t>
            </a:r>
            <a:r>
              <a:rPr lang="ru-RU" dirty="0"/>
              <a:t>,</a:t>
            </a:r>
            <a:r>
              <a:rPr lang="en-US" dirty="0"/>
              <a:t> Kale Panel</a:t>
            </a:r>
            <a:r>
              <a:rPr lang="ru-RU" dirty="0"/>
              <a:t>, </a:t>
            </a:r>
            <a:r>
              <a:rPr lang="en-US" dirty="0" err="1"/>
              <a:t>Tasyapi</a:t>
            </a:r>
            <a:r>
              <a:rPr lang="en-US" dirty="0"/>
              <a:t> Veneer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Ekos</a:t>
            </a:r>
            <a:r>
              <a:rPr lang="en-US" dirty="0"/>
              <a:t> Timber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Polisan</a:t>
            </a:r>
            <a:r>
              <a:rPr lang="en-US" dirty="0"/>
              <a:t> Decor</a:t>
            </a:r>
            <a:r>
              <a:rPr lang="ru-RU" dirty="0"/>
              <a:t>.</a:t>
            </a:r>
            <a:endParaRPr lang="en-US" dirty="0"/>
          </a:p>
          <a:p>
            <a:r>
              <a:rPr lang="ru-RU" dirty="0"/>
              <a:t>Стоимость закупки 1 м3 компаниями в Турции составляет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ru-RU" dirty="0"/>
              <a:t> от </a:t>
            </a:r>
            <a:r>
              <a:rPr lang="en-US" dirty="0"/>
              <a:t>240</a:t>
            </a:r>
            <a:r>
              <a:rPr lang="ru-RU" dirty="0"/>
              <a:t> до </a:t>
            </a:r>
            <a:r>
              <a:rPr lang="en-US" dirty="0"/>
              <a:t>269$/</a:t>
            </a:r>
            <a:r>
              <a:rPr lang="ru-RU" dirty="0"/>
              <a:t>м3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 descr="Собрание">
            <a:extLst>
              <a:ext uri="{FF2B5EF4-FFF2-40B4-BE49-F238E27FC236}">
                <a16:creationId xmlns:a16="http://schemas.microsoft.com/office/drawing/2014/main" id="{158EE0CE-4898-051C-C7B5-B6881CD4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477" y="146505"/>
            <a:ext cx="681038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1D1A7-BC95-941D-712E-A822A74A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B5E09-51D4-F4B9-EA1B-7D958A70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261938"/>
            <a:ext cx="7745792" cy="971550"/>
          </a:xfrm>
        </p:spPr>
        <p:txBody>
          <a:bodyPr>
            <a:normAutofit/>
          </a:bodyPr>
          <a:lstStyle/>
          <a:p>
            <a:r>
              <a:rPr lang="ru-RU" dirty="0"/>
              <a:t>     Контактная информация: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7ABE200-B910-92A4-F6F2-7586DE44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23" y="942976"/>
            <a:ext cx="7987695" cy="407045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 уважением, генеральный директор ООО «Русский лес» </a:t>
            </a:r>
          </a:p>
          <a:p>
            <a:pPr marL="0" indent="0">
              <a:buNone/>
            </a:pPr>
            <a:r>
              <a:rPr lang="en-US"/>
              <a:t>     </a:t>
            </a:r>
            <a:r>
              <a:rPr lang="ru-RU"/>
              <a:t>Воробьев </a:t>
            </a:r>
            <a:r>
              <a:rPr lang="ru-RU" dirty="0"/>
              <a:t>Дмитрий Константинович.</a:t>
            </a:r>
          </a:p>
          <a:p>
            <a:r>
              <a:rPr lang="ru-RU" dirty="0">
                <a:hlinkClick r:id="rId2"/>
              </a:rPr>
              <a:t>7393933</a:t>
            </a:r>
            <a:r>
              <a:rPr lang="en-US" dirty="0">
                <a:hlinkClick r:id="rId2"/>
              </a:rPr>
              <a:t>@mail.ru</a:t>
            </a:r>
            <a:endParaRPr lang="en-US" dirty="0"/>
          </a:p>
          <a:p>
            <a:r>
              <a:rPr lang="en-US" dirty="0"/>
              <a:t>WA +7 915 739 39 33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 descr="Собрание">
            <a:extLst>
              <a:ext uri="{FF2B5EF4-FFF2-40B4-BE49-F238E27FC236}">
                <a16:creationId xmlns:a16="http://schemas.microsoft.com/office/drawing/2014/main" id="{511D88CA-0AE9-00EF-9890-C13EAB170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77" y="146505"/>
            <a:ext cx="681038" cy="6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7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CB3A9-722F-0FDC-C1DA-346F97B8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0" y="212834"/>
            <a:ext cx="7379512" cy="693683"/>
          </a:xfrm>
        </p:spPr>
        <p:txBody>
          <a:bodyPr/>
          <a:lstStyle/>
          <a:p>
            <a:r>
              <a:rPr lang="ru-RU" dirty="0"/>
              <a:t>Рыночная возможность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A96A6B-886A-4812-0EA7-301A1A56AF56}"/>
              </a:ext>
            </a:extLst>
          </p:cNvPr>
          <p:cNvSpPr txBox="1">
            <a:spLocks/>
          </p:cNvSpPr>
          <p:nvPr/>
        </p:nvSpPr>
        <p:spPr>
          <a:xfrm>
            <a:off x="409902" y="871046"/>
            <a:ext cx="7379512" cy="1911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u="sng" dirty="0">
                <a:solidFill>
                  <a:schemeClr val="accent1">
                    <a:lumMod val="75000"/>
                  </a:schemeClr>
                </a:solidFill>
              </a:rPr>
              <a:t>Проект: Производство лущеного березового шпона:</a:t>
            </a:r>
          </a:p>
          <a:p>
            <a:endParaRPr lang="en-US" sz="14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900" b="1" u="sng" dirty="0">
                <a:solidFill>
                  <a:schemeClr val="tx1"/>
                </a:solidFill>
              </a:rPr>
              <a:t>Шпон не попадает под санкции</a:t>
            </a:r>
            <a:endParaRPr lang="en-US" sz="19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9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900" b="1" u="sng" dirty="0">
                <a:solidFill>
                  <a:schemeClr val="tx1"/>
                </a:solidFill>
              </a:rPr>
              <a:t>Создание завода по глубокой переработке древесины командой с опытом в грузоперевозках, лесозаготовке и переработке, опытом экспортных поставок.</a:t>
            </a:r>
            <a:endParaRPr lang="en-US" sz="19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9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900" b="1" u="sng" dirty="0">
                <a:solidFill>
                  <a:schemeClr val="tx1"/>
                </a:solidFill>
              </a:rPr>
              <a:t>Мы контролируем всю цепочку от сырья до отгрузки</a:t>
            </a:r>
            <a:endParaRPr lang="en-US" sz="19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sz="1900" b="1" u="sng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1900" b="1" u="sng" dirty="0">
                <a:solidFill>
                  <a:schemeClr val="tx1"/>
                </a:solidFill>
              </a:rPr>
              <a:t>Себестоимость составляет -164,49</a:t>
            </a:r>
            <a:r>
              <a:rPr lang="en-US" sz="1900" b="1" u="sng" dirty="0">
                <a:solidFill>
                  <a:schemeClr val="tx1"/>
                </a:solidFill>
              </a:rPr>
              <a:t>$</a:t>
            </a:r>
            <a:endParaRPr lang="ru-RU" sz="1900" b="1" u="sng" dirty="0">
              <a:solidFill>
                <a:schemeClr val="tx1"/>
              </a:solidFill>
            </a:endParaRPr>
          </a:p>
          <a:p>
            <a:endParaRPr lang="ru-RU" sz="1900" b="1" u="sng" dirty="0">
              <a:solidFill>
                <a:schemeClr val="tx1"/>
              </a:solidFill>
            </a:endParaRPr>
          </a:p>
          <a:p>
            <a:r>
              <a:rPr lang="ru-RU" sz="1400" b="1" u="sng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5DF62-06C3-602E-C7CA-708691AD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63" y="2822028"/>
            <a:ext cx="7099739" cy="35354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Стратегия экспорта: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Турция: </a:t>
            </a:r>
          </a:p>
          <a:p>
            <a:pPr>
              <a:buFontTx/>
              <a:buChar char="-"/>
            </a:pPr>
            <a:r>
              <a:rPr lang="ru-RU" dirty="0"/>
              <a:t>Санкционный хаб для реэкспорта в ЕС</a:t>
            </a:r>
          </a:p>
          <a:p>
            <a:pPr>
              <a:buFontTx/>
              <a:buChar char="-"/>
            </a:pPr>
            <a:r>
              <a:rPr lang="ru-RU" dirty="0"/>
              <a:t>Спрос на российский шпон для производства фанеры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Индия:</a:t>
            </a:r>
          </a:p>
          <a:p>
            <a:pPr>
              <a:buFontTx/>
              <a:buChar char="-"/>
            </a:pPr>
            <a:r>
              <a:rPr lang="ru-RU" dirty="0"/>
              <a:t>Рост строительства + импорт древесины из России </a:t>
            </a:r>
          </a:p>
          <a:p>
            <a:pPr>
              <a:buFontTx/>
              <a:buChar char="-"/>
            </a:pPr>
            <a:r>
              <a:rPr lang="ru-RU" dirty="0"/>
              <a:t>Цена на премиум сегмент </a:t>
            </a:r>
            <a:r>
              <a:rPr lang="en-US" dirty="0"/>
              <a:t>$ 380-420/</a:t>
            </a:r>
            <a:r>
              <a:rPr lang="ru-RU" dirty="0"/>
              <a:t>м3 (премиум-сегмент)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Китай:</a:t>
            </a:r>
          </a:p>
          <a:p>
            <a:pPr>
              <a:buFontTx/>
              <a:buChar char="-"/>
            </a:pPr>
            <a:r>
              <a:rPr lang="ru-RU" dirty="0"/>
              <a:t>Деревообработка для мебели в США</a:t>
            </a:r>
            <a:r>
              <a:rPr lang="en-US" dirty="0"/>
              <a:t>/</a:t>
            </a:r>
            <a:r>
              <a:rPr lang="ru-RU" dirty="0"/>
              <a:t>ЕС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Внутренний спрос РФ:</a:t>
            </a:r>
          </a:p>
          <a:p>
            <a:pPr marL="0" indent="0">
              <a:buNone/>
            </a:pPr>
            <a:r>
              <a:rPr lang="ru-RU" dirty="0"/>
              <a:t>- Дефицит шпона для фанеры (до 1 млн. м3</a:t>
            </a:r>
            <a:r>
              <a:rPr lang="en-US" dirty="0"/>
              <a:t>/</a:t>
            </a:r>
            <a:r>
              <a:rPr lang="ru-RU" dirty="0"/>
              <a:t>год)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21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6289-828A-EF71-86F6-085D8B4C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5478A-742A-08AF-1530-B77C8495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0" y="161598"/>
            <a:ext cx="7379512" cy="640676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Березовый шпон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8098A0F-9DBE-106B-1D8D-7F20A97D5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354281"/>
              </p:ext>
            </p:extLst>
          </p:nvPr>
        </p:nvGraphicFramePr>
        <p:xfrm>
          <a:off x="182628" y="2299591"/>
          <a:ext cx="5435163" cy="446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473">
                  <a:extLst>
                    <a:ext uri="{9D8B030D-6E8A-4147-A177-3AD203B41FA5}">
                      <a16:colId xmlns:a16="http://schemas.microsoft.com/office/drawing/2014/main" val="2847289234"/>
                    </a:ext>
                  </a:extLst>
                </a:gridCol>
                <a:gridCol w="1747345">
                  <a:extLst>
                    <a:ext uri="{9D8B030D-6E8A-4147-A177-3AD203B41FA5}">
                      <a16:colId xmlns:a16="http://schemas.microsoft.com/office/drawing/2014/main" val="625442130"/>
                    </a:ext>
                  </a:extLst>
                </a:gridCol>
                <a:gridCol w="1747345">
                  <a:extLst>
                    <a:ext uri="{9D8B030D-6E8A-4147-A177-3AD203B41FA5}">
                      <a16:colId xmlns:a16="http://schemas.microsoft.com/office/drawing/2014/main" val="4057454598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r>
                        <a:rPr lang="ru-RU" sz="14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Преимущество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97861"/>
                  </a:ext>
                </a:extLst>
              </a:tr>
              <a:tr h="768013">
                <a:tc>
                  <a:txBody>
                    <a:bodyPr/>
                    <a:lstStyle/>
                    <a:p>
                      <a:r>
                        <a:rPr lang="ru-RU" sz="1400" dirty="0"/>
                        <a:t>Плотность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650-710 кг</a:t>
                      </a:r>
                      <a:r>
                        <a:rPr lang="en-US" sz="1400" dirty="0"/>
                        <a:t>/</a:t>
                      </a:r>
                      <a:r>
                        <a:rPr lang="ru-RU" sz="1400" dirty="0"/>
                        <a:t>м3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Высокая прочность на изгиб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20977"/>
                  </a:ext>
                </a:extLst>
              </a:tr>
              <a:tr h="541740">
                <a:tc>
                  <a:txBody>
                    <a:bodyPr/>
                    <a:lstStyle/>
                    <a:p>
                      <a:r>
                        <a:rPr lang="ru-RU" sz="1400" dirty="0"/>
                        <a:t>Твердость по Бринеллю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3.0-3.5 </a:t>
                      </a:r>
                      <a:r>
                        <a:rPr lang="en-US" sz="1400" dirty="0"/>
                        <a:t>HB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Устойчивость к царапинам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933990"/>
                  </a:ext>
                </a:extLst>
              </a:tr>
              <a:tr h="575756">
                <a:tc>
                  <a:txBody>
                    <a:bodyPr/>
                    <a:lstStyle/>
                    <a:p>
                      <a:r>
                        <a:rPr lang="ru-RU" sz="1400" dirty="0"/>
                        <a:t>Текстура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Мелкопористая, шелковистая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Эстетика под мрамор, без пятен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822831"/>
                  </a:ext>
                </a:extLst>
              </a:tr>
              <a:tr h="780052">
                <a:tc>
                  <a:txBody>
                    <a:bodyPr/>
                    <a:lstStyle/>
                    <a:p>
                      <a:r>
                        <a:rPr lang="ru-RU" sz="1400" dirty="0"/>
                        <a:t>Экологичность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Класс Е0 </a:t>
                      </a:r>
                    </a:p>
                    <a:p>
                      <a:r>
                        <a:rPr lang="ru-RU" sz="1400" dirty="0"/>
                        <a:t>(0% формальдегид)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Безопасен для мебели и интерьеров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9388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ru-RU" sz="1400" dirty="0"/>
                        <a:t>Формат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2600*1300</a:t>
                      </a:r>
                    </a:p>
                    <a:p>
                      <a:r>
                        <a:rPr lang="ru-RU" sz="1400" dirty="0"/>
                        <a:t>1300*1600</a:t>
                      </a:r>
                    </a:p>
                    <a:p>
                      <a:r>
                        <a:rPr lang="ru-RU" sz="1400" dirty="0"/>
                        <a:t>1600*1600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Форматы востребованные рынком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6997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r>
                        <a:rPr lang="ru-RU" sz="1400" dirty="0"/>
                        <a:t>Толщина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1,5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001089"/>
                  </a:ext>
                </a:extLst>
              </a:tr>
            </a:tbl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FF0EEDB-BFEF-FD31-6D08-3D610F879947}"/>
              </a:ext>
            </a:extLst>
          </p:cNvPr>
          <p:cNvSpPr txBox="1">
            <a:spLocks/>
          </p:cNvSpPr>
          <p:nvPr/>
        </p:nvSpPr>
        <p:spPr>
          <a:xfrm>
            <a:off x="313996" y="658785"/>
            <a:ext cx="5303795" cy="12803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u="sng" dirty="0">
                <a:solidFill>
                  <a:schemeClr val="tx1"/>
                </a:solidFill>
              </a:rPr>
              <a:t>Березовый шпон - натуральный облицовочный материал полученный из древесины березы, используется для производства фанеры.</a:t>
            </a:r>
          </a:p>
          <a:p>
            <a:endParaRPr lang="ru-RU" sz="1400" u="sng" dirty="0">
              <a:solidFill>
                <a:schemeClr val="tx1"/>
              </a:solidFill>
            </a:endParaRPr>
          </a:p>
          <a:p>
            <a:r>
              <a:rPr lang="ru-RU" sz="1400" u="sng" dirty="0">
                <a:solidFill>
                  <a:schemeClr val="tx1"/>
                </a:solidFill>
              </a:rPr>
              <a:t>ГОСТ 99-96</a:t>
            </a:r>
          </a:p>
          <a:p>
            <a:endParaRPr lang="ru-RU" sz="1400" u="sng" dirty="0">
              <a:solidFill>
                <a:schemeClr val="tx1"/>
              </a:solidFill>
            </a:endParaRPr>
          </a:p>
          <a:p>
            <a:r>
              <a:rPr lang="ru-RU" sz="1400" u="sng" dirty="0">
                <a:solidFill>
                  <a:schemeClr val="tx1"/>
                </a:solidFill>
              </a:rPr>
              <a:t>код ТНВЭД 4403960002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52DFBE-1D9F-7AD1-A95C-A1DE9A05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57" y="90653"/>
            <a:ext cx="2018479" cy="26801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366562-5631-ACFF-4D6A-AD289DBC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178" y="2130114"/>
            <a:ext cx="1956446" cy="25977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F1A22-F8DF-3B01-36CB-36CDB35C4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556" y="4098632"/>
            <a:ext cx="1956446" cy="25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829D2-71F8-FDCC-43E9-65DA8F244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8D5F-2B39-7ACF-776E-EE4244AB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2" y="295604"/>
            <a:ext cx="7312509" cy="685800"/>
          </a:xfrm>
        </p:spPr>
        <p:txBody>
          <a:bodyPr/>
          <a:lstStyle/>
          <a:p>
            <a:r>
              <a:rPr lang="ru-RU" dirty="0"/>
              <a:t>Березовый шпон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E9822CA-0DBE-9F0B-3132-BF3DBF94727D}"/>
              </a:ext>
            </a:extLst>
          </p:cNvPr>
          <p:cNvSpPr txBox="1">
            <a:spLocks/>
          </p:cNvSpPr>
          <p:nvPr/>
        </p:nvSpPr>
        <p:spPr>
          <a:xfrm>
            <a:off x="496614" y="981404"/>
            <a:ext cx="7405788" cy="48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u="sng" dirty="0">
                <a:solidFill>
                  <a:schemeClr val="tx1"/>
                </a:solidFill>
              </a:rPr>
              <a:t>Сфера применения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1E9386-1297-033D-5AB4-1266FF57D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25122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41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24A7-1816-6E36-6748-C528CC47B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B21B3-A3A1-56E4-0B84-CB7EC35A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2" y="295604"/>
            <a:ext cx="7312509" cy="555734"/>
          </a:xfrm>
        </p:spPr>
        <p:txBody>
          <a:bodyPr>
            <a:normAutofit fontScale="90000"/>
          </a:bodyPr>
          <a:lstStyle/>
          <a:p>
            <a:r>
              <a:rPr lang="ru-RU" dirty="0"/>
              <a:t>Бизнес модель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00009A8-FFA4-FCC7-86FC-8DB5C1A58BE8}"/>
              </a:ext>
            </a:extLst>
          </p:cNvPr>
          <p:cNvSpPr txBox="1">
            <a:spLocks/>
          </p:cNvSpPr>
          <p:nvPr/>
        </p:nvSpPr>
        <p:spPr>
          <a:xfrm>
            <a:off x="496614" y="941990"/>
            <a:ext cx="7405788" cy="5242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</a:rPr>
              <a:t>Мы гарантируем стабильные объемы и качество, как европейские поставщики, но по цене  ниже на 20%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FF0BE43-3E6F-55C2-044F-6DBE287BB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605912"/>
              </p:ext>
            </p:extLst>
          </p:nvPr>
        </p:nvGraphicFramePr>
        <p:xfrm>
          <a:off x="609600" y="1631732"/>
          <a:ext cx="7336221" cy="518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8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85477-26F8-81F8-29BC-3CA2F54C9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7087A-B10A-7546-C465-C053BCA7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2" y="295604"/>
            <a:ext cx="7312509" cy="685800"/>
          </a:xfrm>
        </p:spPr>
        <p:txBody>
          <a:bodyPr/>
          <a:lstStyle/>
          <a:p>
            <a:r>
              <a:rPr lang="ru-RU" dirty="0"/>
              <a:t>Рынок </a:t>
            </a:r>
            <a:r>
              <a:rPr lang="en-US" dirty="0"/>
              <a:t>TAM/SAM/SOM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53E8CC6-523F-3926-983C-19252D31716C}"/>
              </a:ext>
            </a:extLst>
          </p:cNvPr>
          <p:cNvSpPr txBox="1">
            <a:spLocks/>
          </p:cNvSpPr>
          <p:nvPr/>
        </p:nvSpPr>
        <p:spPr>
          <a:xfrm>
            <a:off x="496614" y="981404"/>
            <a:ext cx="7405788" cy="48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u="sng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EFBEEF9-BDE0-CFC2-8405-DD032C5C8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614523"/>
              </p:ext>
            </p:extLst>
          </p:nvPr>
        </p:nvGraphicFramePr>
        <p:xfrm>
          <a:off x="609600" y="1135118"/>
          <a:ext cx="6348413" cy="490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06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C3DB3-E721-7666-C0D4-E5FFBF9D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A5D57-10B2-E66E-9378-C8FE375C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2" y="295604"/>
            <a:ext cx="7312509" cy="685800"/>
          </a:xfrm>
        </p:spPr>
        <p:txBody>
          <a:bodyPr>
            <a:normAutofit/>
          </a:bodyPr>
          <a:lstStyle/>
          <a:p>
            <a:r>
              <a:rPr lang="ru-RU" sz="2800" dirty="0"/>
              <a:t>Дорожная карта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BCCF4D6-8D46-22E4-7FE5-08D4BED6435D}"/>
              </a:ext>
            </a:extLst>
          </p:cNvPr>
          <p:cNvSpPr txBox="1">
            <a:spLocks/>
          </p:cNvSpPr>
          <p:nvPr/>
        </p:nvSpPr>
        <p:spPr>
          <a:xfrm>
            <a:off x="496614" y="981404"/>
            <a:ext cx="7405788" cy="48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u="sng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7C0BA84-2640-1C94-1AA7-5730D0758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573459"/>
              </p:ext>
            </p:extLst>
          </p:nvPr>
        </p:nvGraphicFramePr>
        <p:xfrm>
          <a:off x="496614" y="1108233"/>
          <a:ext cx="7122072" cy="4890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85">
                  <a:extLst>
                    <a:ext uri="{9D8B030D-6E8A-4147-A177-3AD203B41FA5}">
                      <a16:colId xmlns:a16="http://schemas.microsoft.com/office/drawing/2014/main" val="858104854"/>
                    </a:ext>
                  </a:extLst>
                </a:gridCol>
                <a:gridCol w="1356585">
                  <a:extLst>
                    <a:ext uri="{9D8B030D-6E8A-4147-A177-3AD203B41FA5}">
                      <a16:colId xmlns:a16="http://schemas.microsoft.com/office/drawing/2014/main" val="3113080925"/>
                    </a:ext>
                  </a:extLst>
                </a:gridCol>
                <a:gridCol w="1213787">
                  <a:extLst>
                    <a:ext uri="{9D8B030D-6E8A-4147-A177-3AD203B41FA5}">
                      <a16:colId xmlns:a16="http://schemas.microsoft.com/office/drawing/2014/main" val="691206162"/>
                    </a:ext>
                  </a:extLst>
                </a:gridCol>
                <a:gridCol w="1535083">
                  <a:extLst>
                    <a:ext uri="{9D8B030D-6E8A-4147-A177-3AD203B41FA5}">
                      <a16:colId xmlns:a16="http://schemas.microsoft.com/office/drawing/2014/main" val="2743578456"/>
                    </a:ext>
                  </a:extLst>
                </a:gridCol>
                <a:gridCol w="1695732">
                  <a:extLst>
                    <a:ext uri="{9D8B030D-6E8A-4147-A177-3AD203B41FA5}">
                      <a16:colId xmlns:a16="http://schemas.microsoft.com/office/drawing/2014/main" val="1411696646"/>
                    </a:ext>
                  </a:extLst>
                </a:gridCol>
              </a:tblGrid>
              <a:tr h="25685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Этап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3410051"/>
                  </a:ext>
                </a:extLst>
              </a:tr>
              <a:tr h="1053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Производство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Запуск  линии выход на 2000 м3/мес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Стабилизация производства выход на 2500 м3/</a:t>
                      </a:r>
                      <a:r>
                        <a:rPr lang="ru-RU" sz="1200" u="none" strike="noStrike" dirty="0" err="1">
                          <a:effectLst/>
                        </a:rPr>
                        <a:t>мес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Стабильный выпуск 2500 м3/</a:t>
                      </a:r>
                      <a:r>
                        <a:rPr lang="ru-RU" sz="1200" u="none" strike="noStrike" dirty="0" err="1">
                          <a:effectLst/>
                        </a:rPr>
                        <a:t>мес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Запуск цеха по склейки фанеры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958627"/>
                  </a:ext>
                </a:extLst>
              </a:tr>
              <a:tr h="8424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Сырьевая база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Работа с подрядчиками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Заключение долгосрочных договоров аренды леса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Наращивание объемов загатовки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Выход на вертикальную интеграцию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2494651"/>
                  </a:ext>
                </a:extLst>
              </a:tr>
              <a:tr h="8424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Сбыт и рынки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Первые контракты в Турции и Египте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Выход на Индию, Молдову, Казахстан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Закрепление на рынке, премиальные клиенты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Работа по дальнейшему продвижению, в том числе фанеры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2728396"/>
                  </a:ext>
                </a:extLst>
              </a:tr>
              <a:tr h="1053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Финансы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Окупаемость инвестиций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Выход на ROS 32%, снижение себестоимости на 5%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Выход на ROS 36%, выход на маржинальность 40%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Привлечение нового раунда инвестиций </a:t>
                      </a:r>
                      <a:r>
                        <a:rPr lang="ru-RU" sz="1200" i="1" u="none" strike="noStrike" dirty="0">
                          <a:effectLst/>
                        </a:rPr>
                        <a:t>(при необходимости)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263042"/>
                  </a:ext>
                </a:extLst>
              </a:tr>
              <a:tr h="84248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Организация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Формирование основной  команды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Подбор дополнительных рабочих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Ввод 3 смены, подготовка к открытию цеха фанеры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Стабилизация процессов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6203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11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DF6D1-CB4D-AA37-BD73-39F7E4D4B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765C0-DE00-5C46-7F32-4E06AE5B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92" y="295604"/>
            <a:ext cx="7312509" cy="685800"/>
          </a:xfrm>
        </p:spPr>
        <p:txBody>
          <a:bodyPr>
            <a:normAutofit/>
          </a:bodyPr>
          <a:lstStyle/>
          <a:p>
            <a:r>
              <a:rPr lang="ru-RU" sz="2800" dirty="0"/>
              <a:t>Инвестиционная привлекательность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F4FB1F-66D1-FD53-C77E-8405960ACCB4}"/>
              </a:ext>
            </a:extLst>
          </p:cNvPr>
          <p:cNvSpPr txBox="1">
            <a:spLocks/>
          </p:cNvSpPr>
          <p:nvPr/>
        </p:nvSpPr>
        <p:spPr>
          <a:xfrm>
            <a:off x="496614" y="981404"/>
            <a:ext cx="7405788" cy="48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u="sng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D4E9FCB-8F1D-DD9D-3963-5FDB11E42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18690"/>
              </p:ext>
            </p:extLst>
          </p:nvPr>
        </p:nvGraphicFramePr>
        <p:xfrm>
          <a:off x="437493" y="1280948"/>
          <a:ext cx="7748752" cy="5339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1305">
                  <a:extLst>
                    <a:ext uri="{9D8B030D-6E8A-4147-A177-3AD203B41FA5}">
                      <a16:colId xmlns:a16="http://schemas.microsoft.com/office/drawing/2014/main" val="1143947765"/>
                    </a:ext>
                  </a:extLst>
                </a:gridCol>
                <a:gridCol w="5377447">
                  <a:extLst>
                    <a:ext uri="{9D8B030D-6E8A-4147-A177-3AD203B41FA5}">
                      <a16:colId xmlns:a16="http://schemas.microsoft.com/office/drawing/2014/main" val="2480456275"/>
                    </a:ext>
                  </a:extLst>
                </a:gridCol>
              </a:tblGrid>
              <a:tr h="22261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Факторы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Пояснение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4554062"/>
                  </a:ext>
                </a:extLst>
              </a:tr>
              <a:tr h="73018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Рыночный спрос и дефицит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1. Дефицит шпона в Турции и Азии, рост импорта на 20-40% из-за санкций на фанеру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2. Ценовой потенциал: цена 240-260$ при себестоимости 164,5$, маржа 45%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63648676"/>
                  </a:ext>
                </a:extLst>
              </a:tr>
              <a:tr h="36509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Вертикальная интеграция и контроль затрат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Полный контроль цепочки от сырья до экспорта, стабильность поставок и защита от ценовых колебаний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984830"/>
                  </a:ext>
                </a:extLst>
              </a:tr>
              <a:tr h="73018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Санкционная устойчивость бизнес-модели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1.Шпон не попадает под санкции: Легальные поставки в Турцию, Индию, Египет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2.Реэкспортная система. Турция - хаб для поставок фанеры в ЕС/США- устойчивый спрос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87519899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Низкие инвестиционные и капитальные риски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1. Китайские линии аналоги EU - быстрая окупаемость 11 мес.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2. Предоплата от клиентов 30-50% аванса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9521012"/>
                  </a:ext>
                </a:extLst>
              </a:tr>
              <a:tr h="73018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Государственные поддержки льготы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1. Льготная аренда леса: Программа минпромторга для проектов глубокой переработки древесины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2.Субсидии: Компенсация до 20% затрат на оборудование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373848"/>
                  </a:ext>
                </a:extLst>
              </a:tr>
              <a:tr h="73018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Команда с отраслевым опытом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>
                          <a:effectLst/>
                        </a:rPr>
                        <a:t>1.Основатель с 2005 года в бизнесе, направления грузоперевозки, лесозаготовка и лесопереработка, экспортная деятельность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2.Локальный представитель в Турции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1035461"/>
                  </a:ext>
                </a:extLst>
              </a:tr>
              <a:tr h="73018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>
                          <a:effectLst/>
                        </a:rPr>
                        <a:t>План масштабирования и увеличения маржи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1-2 год выход на мощность 2000 м3/</a:t>
                      </a:r>
                      <a:r>
                        <a:rPr lang="ru-RU" sz="1200" u="none" strike="noStrike" dirty="0" err="1">
                          <a:effectLst/>
                        </a:rPr>
                        <a:t>мес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3 год снижение себестоимости за счет лесной аренды, выход на 2500 м3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ru-RU" sz="1200" u="none" strike="noStrike" dirty="0" err="1">
                          <a:effectLst/>
                        </a:rPr>
                        <a:t>мес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4 год запуск цеха фанеры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Выход на новые рынки: Египет, Индия, Казахстан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82256"/>
                  </a:ext>
                </a:extLst>
              </a:tr>
              <a:tr h="36509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b="1" u="none" strike="noStrike" dirty="0">
                          <a:effectLst/>
                        </a:rPr>
                        <a:t>Социально-экономический эффект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1200" u="none" strike="noStrike" dirty="0">
                          <a:effectLst/>
                        </a:rPr>
                        <a:t>Создание рабочих мест +48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368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16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686F-8DE2-1E18-06E7-DBD00A7A9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25C6D-F58F-A06D-89E8-1FB97EE9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200026"/>
            <a:ext cx="8057146" cy="42561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Техническое оснащение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C37E131-FEC4-D5EA-898C-D1333F7AA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597233"/>
              </p:ext>
            </p:extLst>
          </p:nvPr>
        </p:nvGraphicFramePr>
        <p:xfrm>
          <a:off x="469232" y="676279"/>
          <a:ext cx="7584155" cy="578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24">
                  <a:extLst>
                    <a:ext uri="{9D8B030D-6E8A-4147-A177-3AD203B41FA5}">
                      <a16:colId xmlns:a16="http://schemas.microsoft.com/office/drawing/2014/main" val="714275407"/>
                    </a:ext>
                  </a:extLst>
                </a:gridCol>
                <a:gridCol w="3109526">
                  <a:extLst>
                    <a:ext uri="{9D8B030D-6E8A-4147-A177-3AD203B41FA5}">
                      <a16:colId xmlns:a16="http://schemas.microsoft.com/office/drawing/2014/main" val="2234727221"/>
                    </a:ext>
                  </a:extLst>
                </a:gridCol>
                <a:gridCol w="1817975">
                  <a:extLst>
                    <a:ext uri="{9D8B030D-6E8A-4147-A177-3AD203B41FA5}">
                      <a16:colId xmlns:a16="http://schemas.microsoft.com/office/drawing/2014/main" val="1192445100"/>
                    </a:ext>
                  </a:extLst>
                </a:gridCol>
                <a:gridCol w="2130230">
                  <a:extLst>
                    <a:ext uri="{9D8B030D-6E8A-4147-A177-3AD203B41FA5}">
                      <a16:colId xmlns:a16="http://schemas.microsoft.com/office/drawing/2014/main" val="1096379799"/>
                    </a:ext>
                  </a:extLst>
                </a:gridCol>
              </a:tblGrid>
              <a:tr h="358778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</a:t>
                      </a:r>
                      <a:r>
                        <a:rPr lang="en-US" dirty="0"/>
                        <a:t>USD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70721"/>
                  </a:ext>
                </a:extLst>
              </a:tr>
              <a:tr h="508269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Автоматическая линия раскряжевки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48904"/>
                  </a:ext>
                </a:extLst>
              </a:tr>
              <a:tr h="508269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Конвейер бревен для окорочного станка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24381"/>
                  </a:ext>
                </a:extLst>
              </a:tr>
              <a:tr h="312309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Окорочный станок 8 футов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806549"/>
                  </a:ext>
                </a:extLst>
              </a:tr>
              <a:tr h="312309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Левый правый питатель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12807"/>
                  </a:ext>
                </a:extLst>
              </a:tr>
              <a:tr h="546540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Податчик бревен для лущильного станка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5248"/>
                  </a:ext>
                </a:extLst>
              </a:tr>
              <a:tr h="546540">
                <a:tc>
                  <a:txBody>
                    <a:bodyPr/>
                    <a:lstStyle/>
                    <a:p>
                      <a:r>
                        <a:rPr lang="ru-RU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Лущильный станок без шпинделя с резаком (8 футов)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59 600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48179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Сушилка шпона (для сердцевины)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635263"/>
                  </a:ext>
                </a:extLst>
              </a:tr>
              <a:tr h="273270"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Укладчик шпона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465682"/>
                  </a:ext>
                </a:extLst>
              </a:tr>
              <a:tr h="312309">
                <a:tc>
                  <a:txBody>
                    <a:bodyPr/>
                    <a:lstStyle/>
                    <a:p>
                      <a:r>
                        <a:rPr lang="ru-RU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Термомасляный</a:t>
                      </a:r>
                      <a:r>
                        <a:rPr lang="ru-RU" sz="1400" dirty="0"/>
                        <a:t> котел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39 800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14848"/>
                  </a:ext>
                </a:extLst>
              </a:tr>
              <a:tr h="312309">
                <a:tc>
                  <a:txBody>
                    <a:bodyPr/>
                    <a:lstStyle/>
                    <a:p>
                      <a:r>
                        <a:rPr lang="ru-RU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Станок для заточки ножей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569320"/>
                  </a:ext>
                </a:extLst>
              </a:tr>
              <a:tr h="508269">
                <a:tc>
                  <a:txBody>
                    <a:bodyPr/>
                    <a:lstStyle/>
                    <a:p>
                      <a:r>
                        <a:rPr lang="ru-RU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Ножи (окорочные, лущильные, резательные)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0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Измельчитель древесных отходов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354074"/>
                  </a:ext>
                </a:extLst>
              </a:tr>
              <a:tr h="298982">
                <a:tc>
                  <a:txBody>
                    <a:bodyPr/>
                    <a:lstStyle/>
                    <a:p>
                      <a:r>
                        <a:rPr lang="ru-RU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Гидротермическая ванна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966988"/>
                  </a:ext>
                </a:extLst>
              </a:tr>
              <a:tr h="298982">
                <a:tc>
                  <a:txBody>
                    <a:bodyPr/>
                    <a:lstStyle/>
                    <a:p>
                      <a:r>
                        <a:rPr lang="ru-RU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489 400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02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991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32244</TotalTime>
  <Words>1455</Words>
  <Application>Microsoft Office PowerPoint</Application>
  <PresentationFormat>Экран (4:3)</PresentationFormat>
  <Paragraphs>366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Аспект</vt:lpstr>
      <vt:lpstr>Инвестиционный проект:   Цель: Создание современного производства березового шпона мощностью 2500 м3/мес.  </vt:lpstr>
      <vt:lpstr>Рыночная возможность</vt:lpstr>
      <vt:lpstr>Березовый шпон</vt:lpstr>
      <vt:lpstr>Березовый шпон</vt:lpstr>
      <vt:lpstr>Бизнес модель</vt:lpstr>
      <vt:lpstr>Рынок TAM/SAM/SOM</vt:lpstr>
      <vt:lpstr>Дорожная карта</vt:lpstr>
      <vt:lpstr>Инвестиционная привлекательность</vt:lpstr>
      <vt:lpstr>Техническое оснащение </vt:lpstr>
      <vt:lpstr>Дополнительное оборудование   </vt:lpstr>
      <vt:lpstr>Капитальные затраты CAPEX </vt:lpstr>
      <vt:lpstr>Годовые операционные расходы OPEX </vt:lpstr>
      <vt:lpstr>Ключевые показатели, по итогу 3 лет: </vt:lpstr>
      <vt:lpstr>Преимущества:  </vt:lpstr>
      <vt:lpstr>     Расчет стоимости 1 м3  </vt:lpstr>
      <vt:lpstr>     ИТОГИ по инвестиционному проекту:</vt:lpstr>
      <vt:lpstr>     Контактная информация: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Дмитрий Воробьев</dc:creator>
  <cp:lastModifiedBy>Дмитрий Воробьев</cp:lastModifiedBy>
  <cp:revision>84</cp:revision>
  <dcterms:created xsi:type="dcterms:W3CDTF">2025-06-04T10:08:34Z</dcterms:created>
  <dcterms:modified xsi:type="dcterms:W3CDTF">2025-09-23T07:44:44Z</dcterms:modified>
</cp:coreProperties>
</file>